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556" r:id="rId2"/>
    <p:sldId id="629" r:id="rId3"/>
    <p:sldId id="636" r:id="rId4"/>
    <p:sldId id="631" r:id="rId5"/>
    <p:sldId id="632" r:id="rId6"/>
    <p:sldId id="633" r:id="rId7"/>
    <p:sldId id="634" r:id="rId8"/>
    <p:sldId id="635" r:id="rId9"/>
    <p:sldId id="645" r:id="rId10"/>
    <p:sldId id="628" r:id="rId11"/>
    <p:sldId id="558" r:id="rId12"/>
    <p:sldId id="559" r:id="rId13"/>
    <p:sldId id="488" r:id="rId14"/>
    <p:sldId id="638" r:id="rId15"/>
    <p:sldId id="545" r:id="rId16"/>
    <p:sldId id="561" r:id="rId17"/>
    <p:sldId id="646" r:id="rId18"/>
    <p:sldId id="647" r:id="rId19"/>
    <p:sldId id="562" r:id="rId20"/>
    <p:sldId id="512" r:id="rId21"/>
    <p:sldId id="544" r:id="rId22"/>
    <p:sldId id="648" r:id="rId23"/>
    <p:sldId id="579" r:id="rId24"/>
    <p:sldId id="486" r:id="rId25"/>
    <p:sldId id="492" r:id="rId26"/>
    <p:sldId id="510" r:id="rId27"/>
    <p:sldId id="649" r:id="rId28"/>
    <p:sldId id="515" r:id="rId29"/>
    <p:sldId id="513" r:id="rId30"/>
    <p:sldId id="514" r:id="rId31"/>
    <p:sldId id="516" r:id="rId32"/>
    <p:sldId id="575" r:id="rId33"/>
    <p:sldId id="650" r:id="rId34"/>
    <p:sldId id="565" r:id="rId35"/>
    <p:sldId id="504" r:id="rId36"/>
    <p:sldId id="506" r:id="rId37"/>
    <p:sldId id="518" r:id="rId38"/>
    <p:sldId id="574" r:id="rId39"/>
    <p:sldId id="573" r:id="rId40"/>
    <p:sldId id="578" r:id="rId41"/>
    <p:sldId id="530" r:id="rId42"/>
    <p:sldId id="580" r:id="rId43"/>
    <p:sldId id="582" r:id="rId44"/>
    <p:sldId id="583" r:id="rId45"/>
    <p:sldId id="598" r:id="rId46"/>
    <p:sldId id="599" r:id="rId47"/>
    <p:sldId id="601" r:id="rId48"/>
    <p:sldId id="602" r:id="rId49"/>
    <p:sldId id="604" r:id="rId50"/>
    <p:sldId id="605" r:id="rId51"/>
    <p:sldId id="610" r:id="rId52"/>
    <p:sldId id="611" r:id="rId53"/>
    <p:sldId id="612" r:id="rId54"/>
    <p:sldId id="614" r:id="rId55"/>
    <p:sldId id="615" r:id="rId56"/>
    <p:sldId id="617" r:id="rId57"/>
    <p:sldId id="624" r:id="rId58"/>
    <p:sldId id="625" r:id="rId59"/>
    <p:sldId id="627" r:id="rId60"/>
    <p:sldId id="644" r:id="rId61"/>
    <p:sldId id="640" r:id="rId62"/>
    <p:sldId id="641" r:id="rId63"/>
    <p:sldId id="642" r:id="rId64"/>
    <p:sldId id="643" r:id="rId65"/>
    <p:sldId id="656" r:id="rId66"/>
    <p:sldId id="652" r:id="rId67"/>
    <p:sldId id="653" r:id="rId68"/>
    <p:sldId id="654" r:id="rId69"/>
    <p:sldId id="655" r:id="rId70"/>
    <p:sldId id="532" r:id="rId71"/>
    <p:sldId id="533" r:id="rId72"/>
    <p:sldId id="534" r:id="rId73"/>
    <p:sldId id="535" r:id="rId74"/>
    <p:sldId id="566" r:id="rId75"/>
    <p:sldId id="567" r:id="rId76"/>
    <p:sldId id="568" r:id="rId77"/>
    <p:sldId id="569" r:id="rId78"/>
    <p:sldId id="570" r:id="rId79"/>
    <p:sldId id="572" r:id="rId8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0000"/>
    <a:srgbClr val="CA0000"/>
    <a:srgbClr val="494747"/>
    <a:srgbClr val="31302F"/>
    <a:srgbClr val="6EA340"/>
    <a:srgbClr val="807F7F"/>
    <a:srgbClr val="A09F9E"/>
    <a:srgbClr val="C0BFBF"/>
    <a:srgbClr val="242423"/>
    <a:srgbClr val="6D6C6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87" autoAdjust="0"/>
    <p:restoredTop sz="95884" autoAdjust="0"/>
  </p:normalViewPr>
  <p:slideViewPr>
    <p:cSldViewPr snapToObjects="1">
      <p:cViewPr>
        <p:scale>
          <a:sx n="97" d="100"/>
          <a:sy n="97" d="100"/>
        </p:scale>
        <p:origin x="1536" y="1072"/>
      </p:cViewPr>
      <p:guideLst>
        <p:guide orient="horz" pos="2160"/>
        <p:guide pos="2880"/>
        <p:guide orient="horz" pos="1620"/>
      </p:guideLst>
    </p:cSldViewPr>
  </p:slideViewPr>
  <p:notesTextViewPr>
    <p:cViewPr>
      <p:scale>
        <a:sx n="100" d="100"/>
        <a:sy n="100" d="100"/>
      </p:scale>
      <p:origin x="0" y="0"/>
    </p:cViewPr>
  </p:notesTextViewPr>
  <p:sorterViewPr>
    <p:cViewPr>
      <p:scale>
        <a:sx n="100" d="100"/>
        <a:sy n="100" d="100"/>
      </p:scale>
      <p:origin x="0" y="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A6CB422-E090-6C43-8E8F-4F4A03E9533B}" type="datetimeFigureOut">
              <a:rPr lang="en-US" smtClean="0"/>
              <a:t>4/15/16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EBDD25B-C199-5041-A009-85A5D6B7A570}" type="slidenum">
              <a:rPr lang="en-US" smtClean="0"/>
              <a:t>‹#›</a:t>
            </a:fld>
            <a:endParaRPr lang="en-US" dirty="0"/>
          </a:p>
        </p:txBody>
      </p:sp>
    </p:spTree>
    <p:extLst>
      <p:ext uri="{BB962C8B-B14F-4D97-AF65-F5344CB8AC3E}">
        <p14:creationId xmlns:p14="http://schemas.microsoft.com/office/powerpoint/2010/main" val="263824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DD25B-C199-5041-A009-85A5D6B7A570}" type="slidenum">
              <a:rPr lang="en-US" smtClean="0"/>
              <a:t>2</a:t>
            </a:fld>
            <a:endParaRPr lang="en-US"/>
          </a:p>
        </p:txBody>
      </p:sp>
    </p:spTree>
    <p:extLst>
      <p:ext uri="{BB962C8B-B14F-4D97-AF65-F5344CB8AC3E}">
        <p14:creationId xmlns:p14="http://schemas.microsoft.com/office/powerpoint/2010/main" val="2062320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20000"/>
              </a:lnSpc>
              <a:spcBef>
                <a:spcPts val="0"/>
              </a:spcBef>
              <a:spcAft>
                <a:spcPts val="0"/>
              </a:spcAft>
              <a:buClrTx/>
              <a:buSzTx/>
              <a:buFontTx/>
              <a:buNone/>
              <a:tabLst/>
              <a:defRPr/>
            </a:pPr>
            <a:r>
              <a:rPr lang="en-US" dirty="0" smtClean="0">
                <a:latin typeface="Calibri" charset="0"/>
              </a:rPr>
              <a:t>Here we have greatly reduced the relational data model for this application to two tables. In reality no database has two tables. It is much more common to have hundreds or thousands of tables. And as a developer where do you begin when you have a complex data model?? If you’re building an app you’re really thinking about just a hand full of common things, like products, and these can be represented in a document much more easily that a complex relational model where the data is broken up in a way that doesn’t really reflect the way you think about the data or write an application.</a:t>
            </a:r>
          </a:p>
          <a:p>
            <a:pPr marL="0" indent="0">
              <a:lnSpc>
                <a:spcPct val="120000"/>
              </a:lnSpc>
              <a:buNone/>
              <a:defRPr/>
            </a:pPr>
            <a:endParaRPr lang="en-US" b="1" dirty="0" smtClean="0">
              <a:solidFill>
                <a:srgbClr val="6D6C6C"/>
              </a:solidFill>
              <a:latin typeface="Arial" charset="0"/>
              <a:ea typeface="MS PGothic" charset="0"/>
            </a:endParaRPr>
          </a:p>
          <a:p>
            <a:pPr marL="0" indent="0">
              <a:lnSpc>
                <a:spcPct val="120000"/>
              </a:lnSpc>
              <a:buNone/>
              <a:defRPr/>
            </a:pPr>
            <a:endParaRPr lang="en-US" b="1" dirty="0" smtClean="0">
              <a:solidFill>
                <a:srgbClr val="6D6C6C"/>
              </a:solidFill>
              <a:latin typeface="Arial" charset="0"/>
              <a:ea typeface="MS PGothic" charset="0"/>
            </a:endParaRPr>
          </a:p>
          <a:p>
            <a:pPr marL="0" indent="0">
              <a:lnSpc>
                <a:spcPct val="120000"/>
              </a:lnSpc>
              <a:buNone/>
              <a:defRPr/>
            </a:pPr>
            <a:r>
              <a:rPr lang="en-US" b="1" dirty="0" smtClean="0">
                <a:solidFill>
                  <a:srgbClr val="6D6C6C"/>
                </a:solidFill>
                <a:latin typeface="Arial" charset="0"/>
                <a:ea typeface="MS PGothic" charset="0"/>
              </a:rPr>
              <a:t>Document Model Benefits</a:t>
            </a:r>
            <a:r>
              <a:rPr lang="en-US" b="1" baseline="0" dirty="0" smtClean="0">
                <a:solidFill>
                  <a:srgbClr val="6D6C6C"/>
                </a:solidFill>
                <a:latin typeface="Arial" charset="0"/>
                <a:ea typeface="MS PGothic" charset="0"/>
              </a:rPr>
              <a:t> </a:t>
            </a:r>
          </a:p>
          <a:p>
            <a:pPr marL="0" indent="0">
              <a:lnSpc>
                <a:spcPct val="120000"/>
              </a:lnSpc>
              <a:buNone/>
              <a:defRPr/>
            </a:pPr>
            <a:endParaRPr lang="en-US" b="1" baseline="0" dirty="0" smtClean="0">
              <a:solidFill>
                <a:srgbClr val="6D6C6C"/>
              </a:solidFill>
              <a:latin typeface="Arial" charset="0"/>
              <a:ea typeface="MS PGothic" charset="0"/>
            </a:endParaRPr>
          </a:p>
          <a:p>
            <a:pPr marL="0" indent="0">
              <a:lnSpc>
                <a:spcPct val="120000"/>
              </a:lnSpc>
              <a:buNone/>
              <a:defRPr/>
            </a:pPr>
            <a:r>
              <a:rPr lang="en-US" b="1" dirty="0" smtClean="0">
                <a:solidFill>
                  <a:srgbClr val="6D6C6C"/>
                </a:solidFill>
                <a:latin typeface="Arial" charset="0"/>
                <a:ea typeface="MS PGothic" charset="0"/>
              </a:rPr>
              <a:t>Agility and flexibility</a:t>
            </a:r>
          </a:p>
          <a:p>
            <a:pPr marL="0" indent="0">
              <a:lnSpc>
                <a:spcPct val="120000"/>
              </a:lnSpc>
              <a:buNone/>
              <a:defRPr/>
            </a:pPr>
            <a:r>
              <a:rPr lang="en-US" dirty="0" smtClean="0">
                <a:solidFill>
                  <a:srgbClr val="6D6C6C"/>
                </a:solidFill>
                <a:latin typeface="Arial" charset="0"/>
                <a:ea typeface="MS PGothic" charset="0"/>
              </a:rPr>
              <a:t>Data model supports business change</a:t>
            </a:r>
          </a:p>
          <a:p>
            <a:pPr marL="0" indent="0">
              <a:lnSpc>
                <a:spcPct val="120000"/>
              </a:lnSpc>
              <a:buNone/>
              <a:defRPr/>
            </a:pPr>
            <a:r>
              <a:rPr lang="en-US" dirty="0" smtClean="0">
                <a:solidFill>
                  <a:srgbClr val="6D6C6C"/>
                </a:solidFill>
                <a:latin typeface="Arial" charset="0"/>
                <a:ea typeface="MS PGothic" charset="0"/>
              </a:rPr>
              <a:t>Rapidly iterate to meet new requirements</a:t>
            </a:r>
          </a:p>
          <a:p>
            <a:pPr marL="457200" lvl="1" indent="0">
              <a:lnSpc>
                <a:spcPct val="120000"/>
              </a:lnSpc>
              <a:buNone/>
              <a:defRPr/>
            </a:pPr>
            <a:endParaRPr lang="en-US" dirty="0" smtClean="0">
              <a:solidFill>
                <a:srgbClr val="6D6C6C"/>
              </a:solidFill>
              <a:latin typeface="Arial" charset="0"/>
              <a:ea typeface="MS PGothic" charset="0"/>
            </a:endParaRPr>
          </a:p>
          <a:p>
            <a:pPr marL="0" indent="0">
              <a:lnSpc>
                <a:spcPct val="120000"/>
              </a:lnSpc>
              <a:buNone/>
              <a:defRPr/>
            </a:pPr>
            <a:r>
              <a:rPr lang="en-US" b="1" dirty="0" smtClean="0">
                <a:solidFill>
                  <a:srgbClr val="6D6C6C"/>
                </a:solidFill>
                <a:latin typeface="Arial" charset="0"/>
                <a:ea typeface="MS PGothic" charset="0"/>
              </a:rPr>
              <a:t>Intuitive, natural data representation</a:t>
            </a:r>
          </a:p>
          <a:p>
            <a:pPr marL="0" indent="0">
              <a:lnSpc>
                <a:spcPct val="120000"/>
              </a:lnSpc>
              <a:buNone/>
              <a:defRPr/>
            </a:pPr>
            <a:r>
              <a:rPr lang="en-US" dirty="0" smtClean="0">
                <a:solidFill>
                  <a:srgbClr val="6D6C6C"/>
                </a:solidFill>
                <a:latin typeface="Arial" charset="0"/>
                <a:ea typeface="MS PGothic" charset="0"/>
              </a:rPr>
              <a:t>Eliminates ORM layer</a:t>
            </a:r>
          </a:p>
          <a:p>
            <a:pPr marL="0" indent="0">
              <a:lnSpc>
                <a:spcPct val="120000"/>
              </a:lnSpc>
              <a:buNone/>
              <a:defRPr/>
            </a:pPr>
            <a:r>
              <a:rPr lang="en-US" dirty="0" smtClean="0">
                <a:solidFill>
                  <a:srgbClr val="6D6C6C"/>
                </a:solidFill>
                <a:latin typeface="Arial" charset="0"/>
                <a:ea typeface="MS PGothic" charset="0"/>
              </a:rPr>
              <a:t>Developers are more productive</a:t>
            </a:r>
          </a:p>
          <a:p>
            <a:pPr marL="457200" lvl="1" indent="0">
              <a:lnSpc>
                <a:spcPct val="120000"/>
              </a:lnSpc>
              <a:buNone/>
              <a:defRPr/>
            </a:pPr>
            <a:endParaRPr lang="en-US" dirty="0" smtClean="0">
              <a:solidFill>
                <a:srgbClr val="6D6C6C"/>
              </a:solidFill>
              <a:latin typeface="Arial" charset="0"/>
              <a:ea typeface="MS PGothic" charset="0"/>
            </a:endParaRPr>
          </a:p>
          <a:p>
            <a:pPr marL="0" indent="0">
              <a:lnSpc>
                <a:spcPct val="120000"/>
              </a:lnSpc>
              <a:buNone/>
              <a:defRPr/>
            </a:pPr>
            <a:r>
              <a:rPr lang="en-US" b="1" dirty="0" smtClean="0">
                <a:solidFill>
                  <a:srgbClr val="6D6C6C"/>
                </a:solidFill>
                <a:latin typeface="Arial" charset="0"/>
                <a:ea typeface="MS PGothic" charset="0"/>
              </a:rPr>
              <a:t>Reduces the need for joins, disk seeks</a:t>
            </a:r>
          </a:p>
          <a:p>
            <a:pPr marL="0" indent="0">
              <a:lnSpc>
                <a:spcPct val="120000"/>
              </a:lnSpc>
              <a:buNone/>
              <a:defRPr/>
            </a:pPr>
            <a:r>
              <a:rPr lang="en-US" dirty="0" smtClean="0">
                <a:solidFill>
                  <a:srgbClr val="6D6C6C"/>
                </a:solidFill>
                <a:latin typeface="Arial" charset="0"/>
                <a:ea typeface="MS PGothic" charset="0"/>
              </a:rPr>
              <a:t>Programming is more simple</a:t>
            </a:r>
          </a:p>
          <a:p>
            <a:pPr marL="0" indent="0">
              <a:lnSpc>
                <a:spcPct val="120000"/>
              </a:lnSpc>
              <a:buNone/>
              <a:defRPr/>
            </a:pPr>
            <a:r>
              <a:rPr lang="en-US" dirty="0" smtClean="0">
                <a:solidFill>
                  <a:srgbClr val="6D6C6C"/>
                </a:solidFill>
                <a:latin typeface="Arial" charset="0"/>
                <a:ea typeface="MS PGothic" charset="0"/>
              </a:rPr>
              <a:t>Performance delivered at scale </a:t>
            </a:r>
          </a:p>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12</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13</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latin typeface="Arial" charset="0"/>
                <a:ea typeface="MS PGothic" charset="0"/>
              </a:rPr>
              <a:t>Support for the most popular languages and frameworks</a:t>
            </a:r>
            <a:endParaRPr lang="en-US" sz="1200" dirty="0" smtClean="0">
              <a:solidFill>
                <a:schemeClr val="bg1"/>
              </a:solidFill>
              <a:effectLst>
                <a:outerShdw blurRad="63500" dist="38100" dir="2700000" algn="tl" rotWithShape="0">
                  <a:srgbClr val="000000">
                    <a:alpha val="20000"/>
                  </a:srgbClr>
                </a:outerShdw>
              </a:effectLst>
              <a:ea typeface="ＭＳ Ｐゴシック" charset="0"/>
            </a:endParaRPr>
          </a:p>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15</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17</a:t>
            </a:fld>
            <a:endParaRPr lang="en-US"/>
          </a:p>
        </p:txBody>
      </p:sp>
    </p:spTree>
    <p:extLst>
      <p:ext uri="{BB962C8B-B14F-4D97-AF65-F5344CB8AC3E}">
        <p14:creationId xmlns:p14="http://schemas.microsoft.com/office/powerpoint/2010/main" val="605347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18</a:t>
            </a:fld>
            <a:endParaRPr lang="en-US"/>
          </a:p>
        </p:txBody>
      </p:sp>
    </p:spTree>
    <p:extLst>
      <p:ext uri="{BB962C8B-B14F-4D97-AF65-F5344CB8AC3E}">
        <p14:creationId xmlns:p14="http://schemas.microsoft.com/office/powerpoint/2010/main" val="970572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lnSpc>
                <a:spcPct val="150000"/>
              </a:lnSpc>
              <a:buNone/>
            </a:pPr>
            <a:r>
              <a:rPr lang="en-US" b="1" dirty="0" smtClean="0">
                <a:solidFill>
                  <a:srgbClr val="494747"/>
                </a:solidFill>
              </a:rPr>
              <a:t>Start with the original collection; each record (document) contains a number of shapes (keys), each with a particular color (value)  </a:t>
            </a:r>
          </a:p>
          <a:p>
            <a:pPr marL="0" indent="0">
              <a:lnSpc>
                <a:spcPct val="150000"/>
              </a:lnSpc>
              <a:buNone/>
            </a:pPr>
            <a:endParaRPr lang="en-US" b="1" dirty="0" smtClean="0">
              <a:solidFill>
                <a:srgbClr val="494747"/>
              </a:solidFill>
            </a:endParaRPr>
          </a:p>
          <a:p>
            <a:pPr>
              <a:lnSpc>
                <a:spcPct val="150000"/>
              </a:lnSpc>
            </a:pPr>
            <a:r>
              <a:rPr lang="en-US" dirty="0" smtClean="0">
                <a:solidFill>
                  <a:srgbClr val="494747"/>
                </a:solidFill>
              </a:rPr>
              <a:t>$match filters out documents that don’t contain a red diamond</a:t>
            </a:r>
          </a:p>
          <a:p>
            <a:pPr>
              <a:lnSpc>
                <a:spcPct val="150000"/>
              </a:lnSpc>
            </a:pPr>
            <a:r>
              <a:rPr lang="en-US" dirty="0" smtClean="0">
                <a:solidFill>
                  <a:srgbClr val="494747"/>
                </a:solidFill>
              </a:rPr>
              <a:t>$project adds a new “square” attribute with a value computed from the value (color) of the snowflake and triangle attributes </a:t>
            </a:r>
          </a:p>
          <a:p>
            <a:pPr>
              <a:lnSpc>
                <a:spcPct val="150000"/>
              </a:lnSpc>
            </a:pPr>
            <a:r>
              <a:rPr lang="en-US" dirty="0" smtClean="0">
                <a:solidFill>
                  <a:srgbClr val="494747"/>
                </a:solidFill>
              </a:rPr>
              <a:t>$lookup performs a left outer join with another collection, with the star being the comparison key</a:t>
            </a:r>
          </a:p>
          <a:p>
            <a:pPr>
              <a:lnSpc>
                <a:spcPct val="150000"/>
              </a:lnSpc>
            </a:pPr>
            <a:r>
              <a:rPr lang="en-US" dirty="0" smtClean="0">
                <a:solidFill>
                  <a:srgbClr val="494747"/>
                </a:solidFill>
              </a:rPr>
              <a:t>Finally, the $group stage groups the data by the color of the square and produces statistics for each group</a:t>
            </a:r>
          </a:p>
          <a:p>
            <a:pPr>
              <a:lnSpc>
                <a:spcPct val="150000"/>
              </a:lnSpc>
            </a:pPr>
            <a:endParaRPr lang="en-US" dirty="0" smtClean="0">
              <a:solidFill>
                <a:srgbClr val="494747"/>
              </a:solidFill>
            </a:endParaRPr>
          </a:p>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20</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21</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22</a:t>
            </a:fld>
            <a:endParaRPr lang="en-US"/>
          </a:p>
        </p:txBody>
      </p:sp>
    </p:spTree>
    <p:extLst>
      <p:ext uri="{BB962C8B-B14F-4D97-AF65-F5344CB8AC3E}">
        <p14:creationId xmlns:p14="http://schemas.microsoft.com/office/powerpoint/2010/main" val="957061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24</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smtClean="0"/>
              <a:t>High Availability – Ensure application availability during many types of failures</a:t>
            </a:r>
          </a:p>
          <a:p>
            <a:endParaRPr lang="en-US" b="0" i="0" dirty="0" smtClean="0"/>
          </a:p>
          <a:p>
            <a:pPr>
              <a:lnSpc>
                <a:spcPct val="150000"/>
              </a:lnSpc>
            </a:pPr>
            <a:r>
              <a:rPr lang="en-US" dirty="0" smtClean="0">
                <a:solidFill>
                  <a:srgbClr val="494747"/>
                </a:solidFill>
              </a:rPr>
              <a:t>Meet stringent SLAs with </a:t>
            </a:r>
            <a:r>
              <a:rPr lang="en-US" b="1" dirty="0" smtClean="0">
                <a:solidFill>
                  <a:srgbClr val="494747"/>
                </a:solidFill>
              </a:rPr>
              <a:t>fast-failover algorithm</a:t>
            </a:r>
          </a:p>
          <a:p>
            <a:pPr lvl="1">
              <a:lnSpc>
                <a:spcPct val="150000"/>
              </a:lnSpc>
            </a:pPr>
            <a:r>
              <a:rPr lang="en-US" dirty="0" smtClean="0">
                <a:solidFill>
                  <a:srgbClr val="494747"/>
                </a:solidFill>
              </a:rPr>
              <a:t>Under 2 seconds to detect and recover from replica set primary failure </a:t>
            </a:r>
          </a:p>
          <a:p>
            <a:endParaRPr lang="en-US" b="0" i="0" dirty="0" smtClean="0"/>
          </a:p>
          <a:p>
            <a:r>
              <a:rPr lang="en-US" b="0" i="0" dirty="0" smtClean="0"/>
              <a:t>Disaster Recovery – Address the RTO and RPO goals for business continuity</a:t>
            </a:r>
          </a:p>
          <a:p>
            <a:r>
              <a:rPr lang="en-US" b="0" i="0" dirty="0" smtClean="0"/>
              <a:t>Maintenance – Perform upgrades and other maintenance operations with no application downtime</a:t>
            </a:r>
          </a:p>
          <a:p>
            <a:endParaRPr lang="en-US" b="0" i="0" dirty="0" smtClean="0"/>
          </a:p>
          <a:p>
            <a:r>
              <a:rPr lang="en-US" b="0" i="0" dirty="0" err="1" smtClean="0"/>
              <a:t>Secondaries</a:t>
            </a:r>
            <a:r>
              <a:rPr lang="en-US" b="0" i="0" dirty="0" smtClean="0"/>
              <a:t> can be used for a variety of applications – failover, hot backup, rolling upgrades,</a:t>
            </a:r>
            <a:r>
              <a:rPr lang="en-US" b="0" i="0" baseline="0" dirty="0" smtClean="0"/>
              <a:t> data locality and privacy and workload isolation</a:t>
            </a:r>
            <a:endParaRPr lang="en-US" b="0" i="0" dirty="0" smtClean="0"/>
          </a:p>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26</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a:t>
            </a:fld>
            <a:endParaRPr lang="en-US"/>
          </a:p>
        </p:txBody>
      </p:sp>
    </p:spTree>
    <p:extLst>
      <p:ext uri="{BB962C8B-B14F-4D97-AF65-F5344CB8AC3E}">
        <p14:creationId xmlns:p14="http://schemas.microsoft.com/office/powerpoint/2010/main" val="840868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27</a:t>
            </a:fld>
            <a:endParaRPr lang="en-US"/>
          </a:p>
        </p:txBody>
      </p:sp>
    </p:spTree>
    <p:extLst>
      <p:ext uri="{BB962C8B-B14F-4D97-AF65-F5344CB8AC3E}">
        <p14:creationId xmlns:p14="http://schemas.microsoft.com/office/powerpoint/2010/main" val="1949625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MongoDB provides horizontal scale-out for databases using a technique called </a:t>
            </a:r>
            <a:r>
              <a:rPr lang="en-US" dirty="0" err="1" smtClean="0"/>
              <a:t>sharding</a:t>
            </a:r>
            <a:r>
              <a:rPr lang="en-US" dirty="0" smtClean="0"/>
              <a:t>, which is trans- parent to applications. </a:t>
            </a:r>
            <a:r>
              <a:rPr lang="en-US" dirty="0" err="1" smtClean="0"/>
              <a:t>Sharding</a:t>
            </a:r>
            <a:r>
              <a:rPr lang="en-US" dirty="0" smtClean="0"/>
              <a:t> distributes data across multiple physical partitions called shards. </a:t>
            </a:r>
            <a:r>
              <a:rPr lang="en-US" dirty="0" err="1" smtClean="0"/>
              <a:t>Sharding</a:t>
            </a:r>
            <a:r>
              <a:rPr lang="en-US" dirty="0" smtClean="0"/>
              <a:t> allows MongoDB deployments to address the hardware limitations of a single server, such as bottlenecks in RAM or disk I/O, without adding complexity to the application.</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MongoDB automatically balances the data in the cluster as the data grows or the size of the cluster increases or decreases.</a:t>
            </a:r>
          </a:p>
          <a:p>
            <a:endParaRPr lang="en-US" dirty="0" smtClean="0"/>
          </a:p>
          <a:p>
            <a:r>
              <a:rPr lang="en-US" dirty="0" smtClean="0"/>
              <a:t>MongoDB supports three types of </a:t>
            </a:r>
            <a:r>
              <a:rPr lang="en-US" dirty="0" err="1" smtClean="0"/>
              <a:t>sharding</a:t>
            </a:r>
            <a:r>
              <a:rPr lang="en-US" dirty="0" smtClean="0"/>
              <a:t>:</a:t>
            </a:r>
          </a:p>
          <a:p>
            <a:endParaRPr lang="en-US" dirty="0" smtClean="0"/>
          </a:p>
          <a:p>
            <a:r>
              <a:rPr lang="en-US" dirty="0" smtClean="0"/>
              <a:t>• Range-based </a:t>
            </a:r>
            <a:r>
              <a:rPr lang="en-US" dirty="0" err="1" smtClean="0"/>
              <a:t>Sharding</a:t>
            </a:r>
            <a:r>
              <a:rPr lang="en-US" dirty="0" smtClean="0"/>
              <a:t>. Documents are partitioned across shards according to the shard key value. Documents with shard key values “close” to one another are likely to be co-located on the same shard. This approach is well suited for applications that need to optimize range- based queries.</a:t>
            </a:r>
          </a:p>
          <a:p>
            <a:endParaRPr lang="en-US" dirty="0" smtClean="0"/>
          </a:p>
          <a:p>
            <a:r>
              <a:rPr lang="en-US" dirty="0" smtClean="0"/>
              <a:t>• Hash-based </a:t>
            </a:r>
            <a:r>
              <a:rPr lang="en-US" dirty="0" err="1" smtClean="0"/>
              <a:t>Sharding</a:t>
            </a:r>
            <a:r>
              <a:rPr lang="en-US" dirty="0" smtClean="0"/>
              <a:t>. Documents are uniformly distributed according to an MD5 hash of the shard key value. Documents with shard key values “close” to one another are unlikely to be co-located on the same shard. This approach guarantees a uniform distribution of writes across shards, but is less optimal for range-based queries.</a:t>
            </a:r>
          </a:p>
          <a:p>
            <a:endParaRPr lang="en-US" dirty="0" smtClean="0"/>
          </a:p>
          <a:p>
            <a:r>
              <a:rPr lang="en-US" dirty="0" smtClean="0"/>
              <a:t>• Tag-aware </a:t>
            </a:r>
            <a:r>
              <a:rPr lang="en-US" dirty="0" err="1" smtClean="0"/>
              <a:t>Sharding</a:t>
            </a:r>
            <a:r>
              <a:rPr lang="en-US" dirty="0" smtClean="0"/>
              <a:t>. Documents are partitioned according to a user-specified configuration that associates shard key ranges with shards. Users can optimize the physical location of documents for application requirements such as locating data in specific data centers.</a:t>
            </a:r>
          </a:p>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29</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Sharding</a:t>
            </a:r>
            <a:r>
              <a:rPr lang="en-US" dirty="0" smtClean="0"/>
              <a:t> is transparent to applications; whether there is one or one hundred shards, the application code</a:t>
            </a:r>
            <a:r>
              <a:rPr lang="en-US" baseline="0" dirty="0" smtClean="0"/>
              <a:t> </a:t>
            </a:r>
            <a:r>
              <a:rPr lang="en-US" dirty="0" smtClean="0"/>
              <a:t>for querying MongoDB is the same. Applications issue queries to a query router that dispatches the query to the appropriate shards.</a:t>
            </a:r>
          </a:p>
          <a:p>
            <a:endParaRPr lang="en-US" dirty="0" smtClean="0"/>
          </a:p>
          <a:p>
            <a:r>
              <a:rPr lang="en-US" dirty="0" smtClean="0"/>
              <a:t>For key-value queries that are based on the shard</a:t>
            </a:r>
            <a:r>
              <a:rPr lang="en-US" baseline="0" dirty="0" smtClean="0"/>
              <a:t> </a:t>
            </a:r>
            <a:r>
              <a:rPr lang="en-US" dirty="0" smtClean="0"/>
              <a:t>key, the query router will dispatch the query to the shard that manages the document with the requested key. When using range-based </a:t>
            </a:r>
            <a:r>
              <a:rPr lang="en-US" dirty="0" err="1" smtClean="0"/>
              <a:t>sharding</a:t>
            </a:r>
            <a:r>
              <a:rPr lang="en-US" dirty="0" smtClean="0"/>
              <a:t>, queries that specify ranges on the shard key are only dispatched</a:t>
            </a:r>
            <a:r>
              <a:rPr lang="en-US" baseline="0" dirty="0" smtClean="0"/>
              <a:t> </a:t>
            </a:r>
            <a:r>
              <a:rPr lang="en-US" dirty="0" smtClean="0"/>
              <a:t>to shards that contain documents with values within the range. For queries that don’t use the shard key, the query router will dispatch the query to all shards and aggregate and sort the results as appropriate. Multiple query routers can be used with a MongoDB system, and the appropriate number is determined based on performance and availability requirements of the application.</a:t>
            </a:r>
          </a:p>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30</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figures above are examples.</a:t>
            </a:r>
            <a:r>
              <a:rPr lang="en-US" baseline="0" dirty="0" smtClean="0"/>
              <a:t> Your application will govern your performance. </a:t>
            </a:r>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31</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figures above are examples.</a:t>
            </a:r>
            <a:r>
              <a:rPr lang="en-US" baseline="0" dirty="0" smtClean="0"/>
              <a:t> Your application will govern your performance. </a:t>
            </a:r>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32</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35</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36</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38</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1400" dirty="0" smtClean="0">
                <a:solidFill>
                  <a:srgbClr val="494747"/>
                </a:solidFill>
              </a:rPr>
              <a:t>Visualize schema</a:t>
            </a:r>
          </a:p>
          <a:p>
            <a:pPr lvl="1">
              <a:lnSpc>
                <a:spcPct val="150000"/>
              </a:lnSpc>
            </a:pPr>
            <a:r>
              <a:rPr lang="en-US" sz="1400" dirty="0" smtClean="0">
                <a:solidFill>
                  <a:srgbClr val="494747"/>
                </a:solidFill>
              </a:rPr>
              <a:t>Frequency of fields</a:t>
            </a:r>
          </a:p>
          <a:p>
            <a:pPr lvl="1">
              <a:lnSpc>
                <a:spcPct val="150000"/>
              </a:lnSpc>
            </a:pPr>
            <a:r>
              <a:rPr lang="en-US" sz="1400" dirty="0" smtClean="0">
                <a:solidFill>
                  <a:srgbClr val="494747"/>
                </a:solidFill>
              </a:rPr>
              <a:t>Frequency of types</a:t>
            </a:r>
          </a:p>
          <a:p>
            <a:pPr lvl="1">
              <a:lnSpc>
                <a:spcPct val="150000"/>
              </a:lnSpc>
            </a:pPr>
            <a:r>
              <a:rPr lang="en-US" sz="1400" dirty="0" smtClean="0">
                <a:solidFill>
                  <a:srgbClr val="494747"/>
                </a:solidFill>
              </a:rPr>
              <a:t>Determine validator rules</a:t>
            </a:r>
          </a:p>
          <a:p>
            <a:pPr>
              <a:lnSpc>
                <a:spcPct val="150000"/>
              </a:lnSpc>
            </a:pPr>
            <a:r>
              <a:rPr lang="en-US" sz="1400" dirty="0" smtClean="0">
                <a:solidFill>
                  <a:srgbClr val="494747"/>
                </a:solidFill>
              </a:rPr>
              <a:t>View Documents</a:t>
            </a:r>
          </a:p>
          <a:p>
            <a:pPr>
              <a:lnSpc>
                <a:spcPct val="150000"/>
              </a:lnSpc>
            </a:pPr>
            <a:r>
              <a:rPr lang="en-US" sz="1400" dirty="0" smtClean="0">
                <a:solidFill>
                  <a:srgbClr val="494747"/>
                </a:solidFill>
              </a:rPr>
              <a:t>Graphically build queries</a:t>
            </a:r>
          </a:p>
          <a:p>
            <a:pPr>
              <a:lnSpc>
                <a:spcPct val="150000"/>
              </a:lnSpc>
            </a:pPr>
            <a:r>
              <a:rPr lang="en-US" sz="1400" dirty="0" smtClean="0">
                <a:solidFill>
                  <a:srgbClr val="494747"/>
                </a:solidFill>
              </a:rPr>
              <a:t>Authenticated access </a:t>
            </a:r>
          </a:p>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40</a:t>
            </a:fld>
            <a:endParaRPr lang="en-US"/>
          </a:p>
        </p:txBody>
      </p:sp>
    </p:spTree>
    <p:extLst>
      <p:ext uri="{BB962C8B-B14F-4D97-AF65-F5344CB8AC3E}">
        <p14:creationId xmlns:p14="http://schemas.microsoft.com/office/powerpoint/2010/main" val="2411240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Ops Manager agents are installed on servers (where MongoDB will be deployed), either through configuration tools such as Chef or Puppet, or by an administrator.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administrator creates a new design goal for the system, either as a modification to an existing deployment (e.g., upgrade, </a:t>
            </a:r>
            <a:r>
              <a:rPr lang="en-US" sz="1200" kern="1200" dirty="0" err="1" smtClean="0">
                <a:solidFill>
                  <a:schemeClr val="tx1"/>
                </a:solidFill>
                <a:effectLst/>
                <a:latin typeface="+mn-lt"/>
                <a:ea typeface="+mn-ea"/>
                <a:cs typeface="+mn-cs"/>
              </a:rPr>
              <a:t>oplog</a:t>
            </a:r>
            <a:r>
              <a:rPr lang="en-US" sz="1200" kern="1200" dirty="0" smtClean="0">
                <a:solidFill>
                  <a:schemeClr val="tx1"/>
                </a:solidFill>
                <a:effectLst/>
                <a:latin typeface="+mn-lt"/>
                <a:ea typeface="+mn-ea"/>
                <a:cs typeface="+mn-cs"/>
              </a:rPr>
              <a:t> resize, new shard), or as a new system.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agents periodically check in with the Ops Manager central server and receive the new design instructions.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Agents create and follow a plan for implementing the design. Using a sophisticated rules engine, agents continuously adjust their individual plans as conditions change. In the face of many failure scenarios – such as server failures and network partitions – agents will revise their plans to reach a safe state.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Minutes later, the system is deployed – safely and reliably. </a:t>
            </a:r>
          </a:p>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41</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EBDD25B-C199-5041-A009-85A5D6B7A570}" type="slidenum">
              <a:rPr lang="en-US" smtClean="0"/>
              <a:t>4</a:t>
            </a:fld>
            <a:endParaRPr lang="en-US"/>
          </a:p>
        </p:txBody>
      </p:sp>
    </p:spTree>
    <p:extLst>
      <p:ext uri="{BB962C8B-B14F-4D97-AF65-F5344CB8AC3E}">
        <p14:creationId xmlns:p14="http://schemas.microsoft.com/office/powerpoint/2010/main" val="21428132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2" name="Shape 1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monogstat</a:t>
            </a:r>
          </a:p>
          <a:p>
            <a:pPr lvl="0" rtl="0">
              <a:spcBef>
                <a:spcPts val="0"/>
              </a:spcBef>
              <a:buClr>
                <a:schemeClr val="dk1"/>
              </a:buClr>
              <a:buSzPct val="100000"/>
              <a:buFont typeface="Arial"/>
              <a:buNone/>
            </a:pPr>
            <a:r>
              <a:rPr lang="en">
                <a:solidFill>
                  <a:schemeClr val="dk1"/>
                </a:solidFill>
              </a:rPr>
              <a:t>iostat</a:t>
            </a:r>
          </a:p>
          <a:p>
            <a:pPr lvl="0" rtl="0">
              <a:spcBef>
                <a:spcPts val="0"/>
              </a:spcBef>
              <a:buClr>
                <a:schemeClr val="dk1"/>
              </a:buClr>
              <a:buSzPct val="100000"/>
              <a:buFont typeface="Arial"/>
              <a:buNone/>
            </a:pPr>
            <a:r>
              <a:rPr lang="en">
                <a:solidFill>
                  <a:schemeClr val="dk1"/>
                </a:solidFill>
              </a:rPr>
              <a:t>top</a:t>
            </a:r>
          </a:p>
          <a:p>
            <a:pPr lvl="0" rtl="0">
              <a:spcBef>
                <a:spcPts val="0"/>
              </a:spcBef>
              <a:buClr>
                <a:schemeClr val="dk1"/>
              </a:buClr>
              <a:buSzPct val="100000"/>
              <a:buFont typeface="Arial"/>
              <a:buNone/>
            </a:pPr>
            <a:r>
              <a:rPr lang="en">
                <a:solidFill>
                  <a:schemeClr val="dk1"/>
                </a:solidFill>
              </a:rPr>
              <a:t>mtools</a:t>
            </a:r>
          </a:p>
          <a:p>
            <a:pPr lvl="0" rtl="0">
              <a:spcBef>
                <a:spcPts val="0"/>
              </a:spcBef>
              <a:buNone/>
            </a:pPr>
            <a:r>
              <a:rPr lang="en">
                <a:solidFill>
                  <a:schemeClr val="dk1"/>
                </a:solidFill>
              </a:rPr>
              <a:t>munin node</a:t>
            </a:r>
          </a:p>
          <a:p>
            <a:pPr lvl="0" rtl="0">
              <a:spcBef>
                <a:spcPts val="0"/>
              </a:spcBef>
              <a:buNone/>
            </a:pPr>
            <a:endParaRPr>
              <a:solidFill>
                <a:schemeClr val="dk1"/>
              </a:solidFill>
            </a:endParaRPr>
          </a:p>
          <a:p>
            <a:pPr lvl="0" rtl="0">
              <a:spcBef>
                <a:spcPts val="0"/>
              </a:spcBef>
              <a:buNone/>
            </a:pPr>
            <a:endParaRPr>
              <a:solidFill>
                <a:schemeClr val="dk1"/>
              </a:solidFill>
            </a:endParaRPr>
          </a:p>
          <a:p>
            <a:pPr lvl="0">
              <a:spcBef>
                <a:spcPts val="0"/>
              </a:spcBef>
              <a:buClr>
                <a:schemeClr val="dk1"/>
              </a:buClr>
              <a:buSzPct val="100000"/>
              <a:buFont typeface="Arial"/>
              <a:buNone/>
            </a:pPr>
            <a:r>
              <a:rPr lang="en">
                <a:solidFill>
                  <a:schemeClr val="dk1"/>
                </a:solidFill>
              </a:rPr>
              <a:t>Open em all up -- MANY TABS and WINDOWS</a:t>
            </a:r>
          </a:p>
        </p:txBody>
      </p:sp>
    </p:spTree>
    <p:extLst>
      <p:ext uri="{BB962C8B-B14F-4D97-AF65-F5344CB8AC3E}">
        <p14:creationId xmlns:p14="http://schemas.microsoft.com/office/powerpoint/2010/main" val="1391545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5052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67877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600"/>
              </a:spcBef>
              <a:buClr>
                <a:schemeClr val="dk1"/>
              </a:buClr>
              <a:buSzPct val="91666"/>
              <a:buFont typeface="Arial"/>
              <a:buNone/>
            </a:pPr>
            <a:r>
              <a:rPr lang="en" sz="1200"/>
              <a:t>MongoDB “Profiler” is a database profiling system that can help identify inefficient queries and operations. </a:t>
            </a:r>
          </a:p>
          <a:p>
            <a:pPr lvl="0" rtl="0">
              <a:lnSpc>
                <a:spcPct val="115000"/>
              </a:lnSpc>
              <a:spcBef>
                <a:spcPts val="600"/>
              </a:spcBef>
              <a:buClr>
                <a:schemeClr val="dk1"/>
              </a:buClr>
              <a:buSzPct val="91666"/>
              <a:buFont typeface="Arial"/>
              <a:buNone/>
            </a:pPr>
            <a:endParaRPr sz="1200"/>
          </a:p>
          <a:p>
            <a:pPr marL="457200" lvl="0" indent="-304800" rtl="0">
              <a:lnSpc>
                <a:spcPct val="115000"/>
              </a:lnSpc>
              <a:spcBef>
                <a:spcPts val="600"/>
              </a:spcBef>
              <a:buClr>
                <a:srgbClr val="000000"/>
              </a:buClr>
              <a:buSzPct val="100000"/>
            </a:pPr>
            <a:r>
              <a:rPr lang="en" sz="1200"/>
              <a:t>Must be enabled in the mongo shell</a:t>
            </a:r>
          </a:p>
          <a:p>
            <a:pPr marL="457200" lvl="0" indent="-304800" rtl="0">
              <a:lnSpc>
                <a:spcPct val="115000"/>
              </a:lnSpc>
              <a:spcBef>
                <a:spcPts val="600"/>
              </a:spcBef>
              <a:buClr>
                <a:srgbClr val="000000"/>
              </a:buClr>
              <a:buSzPct val="100000"/>
            </a:pPr>
            <a:r>
              <a:rPr lang="en" sz="1200"/>
              <a:t>Database profiler can itself negatively impact performance so it is advisable to only enable profiling for strategic intervals and as minimally as possible on production systems </a:t>
            </a:r>
          </a:p>
          <a:p>
            <a:pPr marL="457200" lvl="0" indent="-304800" rtl="0">
              <a:lnSpc>
                <a:spcPct val="115000"/>
              </a:lnSpc>
              <a:spcBef>
                <a:spcPts val="600"/>
              </a:spcBef>
              <a:buClr>
                <a:srgbClr val="000000"/>
              </a:buClr>
              <a:buSzPct val="100000"/>
            </a:pPr>
            <a:r>
              <a:rPr lang="en" sz="1200"/>
              <a:t>Output of the profiler can be viewed in the system.profile collection of the database by issuing commands through the mongo shell </a:t>
            </a:r>
          </a:p>
          <a:p>
            <a:pPr marL="457200" lvl="0" indent="-304800" rtl="0">
              <a:lnSpc>
                <a:spcPct val="115000"/>
              </a:lnSpc>
              <a:spcBef>
                <a:spcPts val="600"/>
              </a:spcBef>
              <a:buClr>
                <a:srgbClr val="000000"/>
              </a:buClr>
              <a:buSzPct val="100000"/>
            </a:pPr>
            <a:r>
              <a:rPr lang="en" sz="1200"/>
              <a:t>Use the $query operator to access the query field of documents within system.profile </a:t>
            </a:r>
          </a:p>
        </p:txBody>
      </p:sp>
    </p:spTree>
    <p:extLst>
      <p:ext uri="{BB962C8B-B14F-4D97-AF65-F5344CB8AC3E}">
        <p14:creationId xmlns:p14="http://schemas.microsoft.com/office/powerpoint/2010/main" val="860586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The Visual Query Profiler allows ops teams to easily identify their slow-running queries. </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It displays how query and write latency vary over time. </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With just a click of a button, the Visual Query Profiler consolidates and displays metrics from all nodes on a single screen. </a:t>
            </a:r>
          </a:p>
        </p:txBody>
      </p:sp>
    </p:spTree>
    <p:extLst>
      <p:ext uri="{BB962C8B-B14F-4D97-AF65-F5344CB8AC3E}">
        <p14:creationId xmlns:p14="http://schemas.microsoft.com/office/powerpoint/2010/main" val="2024276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They’re on their own. </a:t>
            </a:r>
          </a:p>
        </p:txBody>
      </p:sp>
    </p:spTree>
    <p:extLst>
      <p:ext uri="{BB962C8B-B14F-4D97-AF65-F5344CB8AC3E}">
        <p14:creationId xmlns:p14="http://schemas.microsoft.com/office/powerpoint/2010/main" val="966238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Ops Manager delivers index recommendations to improve the performance the database.</a:t>
            </a:r>
          </a:p>
          <a:p>
            <a:pPr lvl="0" rtl="0">
              <a:spcBef>
                <a:spcPts val="0"/>
              </a:spcBef>
              <a:buNone/>
            </a:pPr>
            <a:endParaRPr>
              <a:solidFill>
                <a:schemeClr val="dk1"/>
              </a:solidFill>
            </a:endParaRPr>
          </a:p>
          <a:p>
            <a:pPr lvl="0" rtl="0">
              <a:spcBef>
                <a:spcPts val="0"/>
              </a:spcBef>
              <a:buNone/>
            </a:pPr>
            <a:r>
              <a:rPr lang="en">
                <a:solidFill>
                  <a:schemeClr val="dk1"/>
                </a:solidFill>
              </a:rPr>
              <a:t>More specifically, the Visual Query Profiler analyzes the data it shows ops teams and presents them with recommendations for new indexes that can be created to improve the performance of their deployments. </a:t>
            </a:r>
          </a:p>
          <a:p>
            <a:pPr lvl="0" rtl="0">
              <a:spcBef>
                <a:spcPts val="0"/>
              </a:spcBef>
              <a:buNone/>
            </a:pPr>
            <a:endParaRPr>
              <a:solidFill>
                <a:schemeClr val="dk1"/>
              </a:solidFill>
            </a:endParaRPr>
          </a:p>
        </p:txBody>
      </p:sp>
    </p:spTree>
    <p:extLst>
      <p:ext uri="{BB962C8B-B14F-4D97-AF65-F5344CB8AC3E}">
        <p14:creationId xmlns:p14="http://schemas.microsoft.com/office/powerpoint/2010/main" val="2115385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9" name="Shape 3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136308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solidFill>
                  <a:schemeClr val="dk1"/>
                </a:solidFill>
              </a:rPr>
              <a:t>Ops Manager can initiate automated rolling index builds to reduce the operational overhead of rolling out new indexes. 		</a:t>
            </a:r>
          </a:p>
          <a:p>
            <a:pPr lvl="0" rtl="0">
              <a:spcBef>
                <a:spcPts val="0"/>
              </a:spcBef>
              <a:buNone/>
            </a:pPr>
            <a:r>
              <a:rPr lang="en">
                <a:solidFill>
                  <a:schemeClr val="dk1"/>
                </a:solidFill>
              </a:rPr>
              <a:t>					</a:t>
            </a:r>
          </a:p>
          <a:p>
            <a:pPr lvl="0" rtl="0">
              <a:spcBef>
                <a:spcPts val="0"/>
              </a:spcBef>
              <a:buNone/>
            </a:pPr>
            <a:r>
              <a:rPr lang="en">
                <a:solidFill>
                  <a:schemeClr val="dk1"/>
                </a:solidFill>
              </a:rPr>
              <a:t>Once identified, the indexes from part 2  need to be rolled out in the production system.</a:t>
            </a:r>
          </a:p>
          <a:p>
            <a:pPr lvl="0" rtl="0">
              <a:spcBef>
                <a:spcPts val="0"/>
              </a:spcBef>
              <a:buNone/>
            </a:pPr>
            <a:r>
              <a:rPr lang="en">
                <a:solidFill>
                  <a:schemeClr val="dk1"/>
                </a:solidFill>
              </a:rPr>
              <a:t>In order to minimize the impact to the live system, the best practice is to perform a rolling index build – starting with each of the secondaries and finally applying changes to the original primary, after swapping its role with one of the secondaries. </a:t>
            </a:r>
          </a:p>
          <a:p>
            <a:pPr lvl="0" rtl="0">
              <a:spcBef>
                <a:spcPts val="0"/>
              </a:spcBef>
              <a:buNone/>
            </a:pPr>
            <a:r>
              <a:rPr lang="en">
                <a:solidFill>
                  <a:schemeClr val="dk1"/>
                </a:solidFill>
              </a:rPr>
              <a:t>While this rolling process can be performed manually, Ops Manager can automate the process across MongoDB replica sets, reducing operational overhead and the risk of failovers caused by incorrectly sequencing management processes. </a:t>
            </a:r>
          </a:p>
        </p:txBody>
      </p:sp>
    </p:spTree>
    <p:extLst>
      <p:ext uri="{BB962C8B-B14F-4D97-AF65-F5344CB8AC3E}">
        <p14:creationId xmlns:p14="http://schemas.microsoft.com/office/powerpoint/2010/main" val="1430401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17031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6630D-DDB1-2240-B490-0D167507570D}" type="slidenum">
              <a:rPr lang="en-US" smtClean="0"/>
              <a:t>5</a:t>
            </a:fld>
            <a:endParaRPr lang="en-US"/>
          </a:p>
        </p:txBody>
      </p:sp>
    </p:spTree>
    <p:extLst>
      <p:ext uri="{BB962C8B-B14F-4D97-AF65-F5344CB8AC3E}">
        <p14:creationId xmlns:p14="http://schemas.microsoft.com/office/powerpoint/2010/main" val="19667089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804951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10000"/>
              <a:buFont typeface="Arial"/>
              <a:buNone/>
            </a:pPr>
            <a:r>
              <a:rPr lang="en" sz="1000">
                <a:solidFill>
                  <a:schemeClr val="dk1"/>
                </a:solidFill>
              </a:rPr>
              <a:t>Maintenance tasks -- best practices, script to write/debug/test/maintain, etc.</a:t>
            </a:r>
          </a:p>
          <a:p>
            <a:pPr lvl="0" rtl="0">
              <a:spcBef>
                <a:spcPts val="0"/>
              </a:spcBef>
              <a:buClr>
                <a:schemeClr val="dk1"/>
              </a:buClr>
              <a:buSzPct val="110000"/>
              <a:buFont typeface="Arial"/>
              <a:buNone/>
            </a:pPr>
            <a:r>
              <a:rPr lang="en" sz="1000">
                <a:solidFill>
                  <a:schemeClr val="dk1"/>
                </a:solidFill>
              </a:rPr>
              <a:t>- Adding a shard (dozens of steps)</a:t>
            </a:r>
          </a:p>
          <a:p>
            <a:pPr lvl="0" rtl="0">
              <a:spcBef>
                <a:spcPts val="0"/>
              </a:spcBef>
              <a:buClr>
                <a:schemeClr val="dk1"/>
              </a:buClr>
              <a:buSzPct val="110000"/>
              <a:buFont typeface="Arial"/>
              <a:buNone/>
            </a:pPr>
            <a:r>
              <a:rPr lang="en" sz="1000">
                <a:solidFill>
                  <a:schemeClr val="dk1"/>
                </a:solidFill>
              </a:rPr>
              <a:t>- Removing a shard (dozens of steps)</a:t>
            </a:r>
          </a:p>
          <a:p>
            <a:pPr lvl="0" rtl="0">
              <a:spcBef>
                <a:spcPts val="0"/>
              </a:spcBef>
              <a:buClr>
                <a:schemeClr val="dk1"/>
              </a:buClr>
              <a:buSzPct val="110000"/>
              <a:buFont typeface="Arial"/>
              <a:buNone/>
            </a:pPr>
            <a:r>
              <a:rPr lang="en" sz="1000">
                <a:solidFill>
                  <a:schemeClr val="dk1"/>
                </a:solidFill>
              </a:rPr>
              <a:t>- Upgrades (waiting and checking)</a:t>
            </a:r>
          </a:p>
          <a:p>
            <a:pPr lvl="0" rtl="0">
              <a:spcBef>
                <a:spcPts val="0"/>
              </a:spcBef>
              <a:buClr>
                <a:schemeClr val="dk1"/>
              </a:buClr>
              <a:buSzPct val="110000"/>
              <a:buFont typeface="Arial"/>
              <a:buNone/>
            </a:pPr>
            <a:r>
              <a:rPr lang="en" sz="1000">
                <a:solidFill>
                  <a:schemeClr val="dk1"/>
                </a:solidFill>
              </a:rPr>
              <a:t>- Resizing the oplog</a:t>
            </a:r>
          </a:p>
          <a:p>
            <a:pPr lvl="0" rtl="0">
              <a:spcBef>
                <a:spcPts val="0"/>
              </a:spcBef>
              <a:buClr>
                <a:schemeClr val="dk1"/>
              </a:buClr>
              <a:buSzPct val="110000"/>
              <a:buFont typeface="Arial"/>
              <a:buNone/>
            </a:pPr>
            <a:r>
              <a:rPr lang="en" sz="1000">
                <a:solidFill>
                  <a:schemeClr val="dk1"/>
                </a:solidFill>
              </a:rPr>
              <a:t>- Changing configurations</a:t>
            </a:r>
          </a:p>
          <a:p>
            <a:pPr lvl="0" rtl="0">
              <a:spcBef>
                <a:spcPts val="0"/>
              </a:spcBef>
              <a:buClr>
                <a:schemeClr val="dk1"/>
              </a:buClr>
              <a:buSzPct val="110000"/>
              <a:buFont typeface="Arial"/>
              <a:buNone/>
            </a:pPr>
            <a:r>
              <a:rPr lang="en" sz="1000">
                <a:solidFill>
                  <a:schemeClr val="dk1"/>
                </a:solidFill>
              </a:rPr>
              <a:t>- Getting access to the logs (where is it?)</a:t>
            </a:r>
          </a:p>
          <a:p>
            <a:pPr lvl="0" rtl="0">
              <a:spcBef>
                <a:spcPts val="0"/>
              </a:spcBef>
              <a:buClr>
                <a:schemeClr val="dk1"/>
              </a:buClr>
              <a:buSzPct val="110000"/>
              <a:buFont typeface="Arial"/>
              <a:buNone/>
            </a:pPr>
            <a:r>
              <a:rPr lang="en" sz="1000">
                <a:solidFill>
                  <a:schemeClr val="dk1"/>
                </a:solidFill>
              </a:rPr>
              <a:t>- Add a replica</a:t>
            </a:r>
          </a:p>
          <a:p>
            <a:pPr lvl="0" rtl="0">
              <a:spcBef>
                <a:spcPts val="0"/>
              </a:spcBef>
              <a:buClr>
                <a:schemeClr val="dk1"/>
              </a:buClr>
              <a:buSzPct val="110000"/>
              <a:buFont typeface="Arial"/>
              <a:buNone/>
            </a:pPr>
            <a:r>
              <a:rPr lang="en" sz="1000">
                <a:solidFill>
                  <a:schemeClr val="dk1"/>
                </a:solidFill>
              </a:rPr>
              <a:t>- Hundreds of others</a:t>
            </a:r>
          </a:p>
          <a:p>
            <a:pPr lvl="0" rtl="0">
              <a:spcBef>
                <a:spcPts val="0"/>
              </a:spcBef>
              <a:buClr>
                <a:schemeClr val="dk1"/>
              </a:buClr>
              <a:buSzPct val="110000"/>
              <a:buFont typeface="Arial"/>
              <a:buNone/>
            </a:pPr>
            <a:endParaRPr sz="1000">
              <a:solidFill>
                <a:schemeClr val="dk1"/>
              </a:solidFill>
            </a:endParaRPr>
          </a:p>
          <a:p>
            <a:pPr lvl="0" rtl="0">
              <a:spcBef>
                <a:spcPts val="0"/>
              </a:spcBef>
              <a:buClr>
                <a:schemeClr val="dk1"/>
              </a:buClr>
              <a:buSzPct val="110000"/>
              <a:buFont typeface="Arial"/>
              <a:buNone/>
            </a:pPr>
            <a:r>
              <a:rPr lang="en" sz="1000">
                <a:solidFill>
                  <a:schemeClr val="dk1"/>
                </a:solidFill>
              </a:rPr>
              <a:t>Hundreds of steps and syntax to remember</a:t>
            </a:r>
          </a:p>
          <a:p>
            <a:pPr lvl="0" rtl="0">
              <a:spcBef>
                <a:spcPts val="0"/>
              </a:spcBef>
              <a:buNone/>
            </a:pPr>
            <a:endParaRPr/>
          </a:p>
        </p:txBody>
      </p:sp>
    </p:spTree>
    <p:extLst>
      <p:ext uri="{BB962C8B-B14F-4D97-AF65-F5344CB8AC3E}">
        <p14:creationId xmlns:p14="http://schemas.microsoft.com/office/powerpoint/2010/main" val="5552299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2944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1669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7" name="Shape 3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23435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 Mongodump (takes a long time -- doesn’t scale)</a:t>
            </a:r>
          </a:p>
          <a:p>
            <a:pPr lvl="0" rtl="0">
              <a:spcBef>
                <a:spcPts val="0"/>
              </a:spcBef>
              <a:buClr>
                <a:schemeClr val="dk1"/>
              </a:buClr>
              <a:buSzPct val="100000"/>
              <a:buFont typeface="Arial"/>
              <a:buNone/>
            </a:pPr>
            <a:r>
              <a:rPr lang="en">
                <a:solidFill>
                  <a:schemeClr val="dk1"/>
                </a:solidFill>
              </a:rPr>
              <a:t>- Filesystem snapshot (doesn’t work with sharding)</a:t>
            </a:r>
          </a:p>
          <a:p>
            <a:pPr lvl="0" rtl="0">
              <a:spcBef>
                <a:spcPts val="0"/>
              </a:spcBef>
              <a:buClr>
                <a:schemeClr val="dk1"/>
              </a:buClr>
              <a:buSzPct val="100000"/>
              <a:buFont typeface="Arial"/>
              <a:buNone/>
            </a:pPr>
            <a:r>
              <a:rPr lang="en">
                <a:solidFill>
                  <a:schemeClr val="dk1"/>
                </a:solidFill>
              </a:rPr>
              <a:t>...custom scripting</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Limitations</a:t>
            </a:r>
          </a:p>
          <a:p>
            <a:pPr lvl="0" rtl="0">
              <a:spcBef>
                <a:spcPts val="0"/>
              </a:spcBef>
              <a:buClr>
                <a:schemeClr val="dk1"/>
              </a:buClr>
              <a:buSzPct val="100000"/>
              <a:buFont typeface="Arial"/>
              <a:buNone/>
            </a:pPr>
            <a:r>
              <a:rPr lang="en">
                <a:solidFill>
                  <a:schemeClr val="dk1"/>
                </a:solidFill>
              </a:rPr>
              <a:t>- None of these is point in time</a:t>
            </a:r>
          </a:p>
          <a:p>
            <a:pPr lvl="0" rtl="0">
              <a:spcBef>
                <a:spcPts val="0"/>
              </a:spcBef>
              <a:buClr>
                <a:schemeClr val="dk1"/>
              </a:buClr>
              <a:buSzPct val="100000"/>
              <a:buFont typeface="Arial"/>
              <a:buNone/>
            </a:pPr>
            <a:r>
              <a:rPr lang="en">
                <a:solidFill>
                  <a:schemeClr val="dk1"/>
                </a:solidFill>
              </a:rPr>
              <a:t>- Not consistent</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Can’t use third-party backup tools with MongoDB</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In sharded cluster…</a:t>
            </a:r>
          </a:p>
          <a:p>
            <a:pPr lvl="0" rtl="0">
              <a:spcBef>
                <a:spcPts val="0"/>
              </a:spcBef>
              <a:buClr>
                <a:schemeClr val="dk1"/>
              </a:buClr>
              <a:buSzPct val="100000"/>
              <a:buFont typeface="Arial"/>
              <a:buNone/>
            </a:pPr>
            <a:r>
              <a:rPr lang="en">
                <a:solidFill>
                  <a:schemeClr val="dk1"/>
                </a:solidFill>
              </a:rPr>
              <a:t>- turn off the balancer</a:t>
            </a:r>
          </a:p>
          <a:p>
            <a:pPr lvl="0" rtl="0">
              <a:spcBef>
                <a:spcPts val="0"/>
              </a:spcBef>
              <a:buClr>
                <a:schemeClr val="dk1"/>
              </a:buClr>
              <a:buSzPct val="100000"/>
              <a:buFont typeface="Arial"/>
              <a:buNone/>
            </a:pPr>
            <a:r>
              <a:rPr lang="en">
                <a:solidFill>
                  <a:schemeClr val="dk1"/>
                </a:solidFill>
              </a:rPr>
              <a:t>- connect to mongos</a:t>
            </a:r>
          </a:p>
          <a:p>
            <a:pPr lvl="0" rtl="0">
              <a:spcBef>
                <a:spcPts val="0"/>
              </a:spcBef>
              <a:buClr>
                <a:schemeClr val="dk1"/>
              </a:buClr>
              <a:buSzPct val="100000"/>
              <a:buFont typeface="Arial"/>
              <a:buNone/>
            </a:pPr>
            <a:r>
              <a:rPr lang="en">
                <a:solidFill>
                  <a:schemeClr val="dk1"/>
                </a:solidFill>
              </a:rPr>
              <a:t>- mongodump</a:t>
            </a:r>
          </a:p>
          <a:p>
            <a:pPr lvl="0" rtl="0">
              <a:spcBef>
                <a:spcPts val="0"/>
              </a:spcBef>
              <a:buClr>
                <a:schemeClr val="dk1"/>
              </a:buClr>
              <a:buSzPct val="100000"/>
              <a:buFont typeface="Arial"/>
              <a:buNone/>
            </a:pPr>
            <a:r>
              <a:rPr lang="en">
                <a:solidFill>
                  <a:schemeClr val="dk1"/>
                </a:solidFill>
              </a:rPr>
              <a:t>- dump the oplog manually for each shard</a:t>
            </a:r>
          </a:p>
          <a:p>
            <a:pPr lvl="0" rtl="0">
              <a:spcBef>
                <a:spcPts val="0"/>
              </a:spcBef>
              <a:buClr>
                <a:schemeClr val="dk1"/>
              </a:buClr>
              <a:buSzPct val="100000"/>
              <a:buFont typeface="Arial"/>
              <a:buNone/>
            </a:pPr>
            <a:r>
              <a:rPr lang="en">
                <a:solidFill>
                  <a:schemeClr val="dk1"/>
                </a:solidFill>
              </a:rPr>
              <a:t>- manually reconfigure the nodes</a:t>
            </a:r>
          </a:p>
          <a:p>
            <a:pPr lvl="0" rtl="0">
              <a:spcBef>
                <a:spcPts val="0"/>
              </a:spcBef>
              <a:buClr>
                <a:schemeClr val="dk1"/>
              </a:buClr>
              <a:buSzPct val="100000"/>
              <a:buFont typeface="Arial"/>
              <a:buNone/>
            </a:pPr>
            <a:r>
              <a:rPr lang="en">
                <a:solidFill>
                  <a:schemeClr val="dk1"/>
                </a:solidFill>
              </a:rPr>
              <a:t>- restore the data to each mongod</a:t>
            </a:r>
          </a:p>
          <a:p>
            <a:pPr lvl="0" rtl="0">
              <a:spcBef>
                <a:spcPts val="0"/>
              </a:spcBef>
              <a:buClr>
                <a:schemeClr val="dk1"/>
              </a:buClr>
              <a:buSzPct val="100000"/>
              <a:buFont typeface="Arial"/>
              <a:buNone/>
            </a:pPr>
            <a:r>
              <a:rPr lang="en">
                <a:solidFill>
                  <a:schemeClr val="dk1"/>
                </a:solidFill>
              </a:rPr>
              <a:t>- replay the oplog manually for each shard -- but no real way to know that they’re synchronized</a:t>
            </a:r>
          </a:p>
          <a:p>
            <a:pPr lvl="0" rtl="0">
              <a:spcBef>
                <a:spcPts val="0"/>
              </a:spcBef>
              <a:buClr>
                <a:schemeClr val="dk1"/>
              </a:buClr>
              <a:buSzPct val="100000"/>
              <a:buFont typeface="Arial"/>
              <a:buNone/>
            </a:pPr>
            <a:endParaRPr>
              <a:solidFill>
                <a:schemeClr val="dk1"/>
              </a:solidFill>
            </a:endParaRPr>
          </a:p>
          <a:p>
            <a:pPr lvl="0" rtl="0">
              <a:spcBef>
                <a:spcPts val="0"/>
              </a:spcBef>
              <a:buClr>
                <a:schemeClr val="dk1"/>
              </a:buClr>
              <a:buSzPct val="100000"/>
              <a:buFont typeface="Arial"/>
              <a:buNone/>
            </a:pPr>
            <a:r>
              <a:rPr lang="en">
                <a:solidFill>
                  <a:schemeClr val="dk1"/>
                </a:solidFill>
              </a:rPr>
              <a:t>Dozens of key tasks/steps</a:t>
            </a:r>
          </a:p>
          <a:p>
            <a:pPr lvl="0" rtl="0">
              <a:spcBef>
                <a:spcPts val="0"/>
              </a:spcBef>
              <a:buClr>
                <a:schemeClr val="dk1"/>
              </a:buClr>
              <a:buSzPct val="100000"/>
              <a:buFont typeface="Arial"/>
              <a:buNone/>
            </a:pPr>
            <a:r>
              <a:rPr lang="en">
                <a:solidFill>
                  <a:schemeClr val="dk1"/>
                </a:solidFill>
              </a:rPr>
              <a:t>HUNDREDS of lines of code</a:t>
            </a:r>
          </a:p>
          <a:p>
            <a:pPr lvl="0" rtl="0">
              <a:spcBef>
                <a:spcPts val="0"/>
              </a:spcBef>
              <a:buClr>
                <a:schemeClr val="dk1"/>
              </a:buClr>
              <a:buSzPct val="100000"/>
              <a:buFont typeface="Arial"/>
              <a:buNone/>
            </a:pPr>
            <a:r>
              <a:rPr lang="en">
                <a:solidFill>
                  <a:schemeClr val="dk1"/>
                </a:solidFill>
              </a:rPr>
              <a:t>Edge cases: server crash, network failure; rollback; chunk migration</a:t>
            </a:r>
          </a:p>
          <a:p>
            <a:pPr lvl="0" rtl="0">
              <a:spcBef>
                <a:spcPts val="0"/>
              </a:spcBef>
              <a:buClr>
                <a:schemeClr val="dk1"/>
              </a:buClr>
              <a:buSzPct val="100000"/>
              <a:buFont typeface="Arial"/>
              <a:buNone/>
            </a:pPr>
            <a:r>
              <a:rPr lang="en">
                <a:solidFill>
                  <a:schemeClr val="dk1"/>
                </a:solidFill>
              </a:rPr>
              <a:t>If you screw them up, your backup is useless</a:t>
            </a:r>
          </a:p>
          <a:p>
            <a:pPr lvl="0" rtl="0">
              <a:spcBef>
                <a:spcPts val="0"/>
              </a:spcBef>
              <a:buNone/>
            </a:pPr>
            <a:endParaRPr/>
          </a:p>
        </p:txBody>
      </p:sp>
    </p:spTree>
    <p:extLst>
      <p:ext uri="{BB962C8B-B14F-4D97-AF65-F5344CB8AC3E}">
        <p14:creationId xmlns:p14="http://schemas.microsoft.com/office/powerpoint/2010/main" val="13496582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Shape 4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0" name="Shape 4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789215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3" name="Shape 50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6615266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EBDD25B-C199-5041-A009-85A5D6B7A570}" type="slidenum">
              <a:rPr lang="en-US" smtClean="0"/>
              <a:t>61</a:t>
            </a:fld>
            <a:endParaRPr lang="en-US" dirty="0"/>
          </a:p>
        </p:txBody>
      </p:sp>
    </p:spTree>
    <p:extLst>
      <p:ext uri="{BB962C8B-B14F-4D97-AF65-F5344CB8AC3E}">
        <p14:creationId xmlns:p14="http://schemas.microsoft.com/office/powerpoint/2010/main" val="4352025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sz="1400" dirty="0">
              <a:solidFill>
                <a:srgbClr val="333333"/>
              </a:solidFill>
            </a:endParaRPr>
          </a:p>
        </p:txBody>
      </p:sp>
    </p:spTree>
    <p:extLst>
      <p:ext uri="{BB962C8B-B14F-4D97-AF65-F5344CB8AC3E}">
        <p14:creationId xmlns:p14="http://schemas.microsoft.com/office/powerpoint/2010/main" val="16038035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6</a:t>
            </a:fld>
            <a:endParaRPr lang="en-US"/>
          </a:p>
        </p:txBody>
      </p:sp>
    </p:spTree>
    <p:extLst>
      <p:ext uri="{BB962C8B-B14F-4D97-AF65-F5344CB8AC3E}">
        <p14:creationId xmlns:p14="http://schemas.microsoft.com/office/powerpoint/2010/main" val="21370892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sz="1400" dirty="0">
              <a:solidFill>
                <a:srgbClr val="333333"/>
              </a:solidFill>
            </a:endParaRPr>
          </a:p>
        </p:txBody>
      </p:sp>
    </p:spTree>
    <p:extLst>
      <p:ext uri="{BB962C8B-B14F-4D97-AF65-F5344CB8AC3E}">
        <p14:creationId xmlns:p14="http://schemas.microsoft.com/office/powerpoint/2010/main" val="1677241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71</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72</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73</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75</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smtClean="0"/>
              <a:t>MongoDB</a:t>
            </a:r>
          </a:p>
          <a:p>
            <a:pPr>
              <a:lnSpc>
                <a:spcPct val="140000"/>
              </a:lnSpc>
            </a:pPr>
            <a:r>
              <a:rPr lang="en-US" sz="1200" dirty="0" smtClean="0">
                <a:solidFill>
                  <a:srgbClr val="6D6C6C"/>
                </a:solidFill>
                <a:latin typeface="Arial"/>
                <a:cs typeface="Arial"/>
              </a:rPr>
              <a:t>Low latency</a:t>
            </a:r>
          </a:p>
          <a:p>
            <a:pPr>
              <a:lnSpc>
                <a:spcPct val="140000"/>
              </a:lnSpc>
            </a:pPr>
            <a:r>
              <a:rPr lang="en-US" sz="1200" dirty="0" smtClean="0">
                <a:solidFill>
                  <a:srgbClr val="6D6C6C"/>
                </a:solidFill>
                <a:latin typeface="Arial"/>
                <a:cs typeface="Arial"/>
              </a:rPr>
              <a:t>Rich fast querying</a:t>
            </a:r>
          </a:p>
          <a:p>
            <a:pPr>
              <a:lnSpc>
                <a:spcPct val="140000"/>
              </a:lnSpc>
            </a:pPr>
            <a:r>
              <a:rPr lang="en-US" sz="1200" dirty="0" smtClean="0">
                <a:solidFill>
                  <a:srgbClr val="6D6C6C"/>
                </a:solidFill>
                <a:latin typeface="Arial"/>
                <a:cs typeface="Arial"/>
              </a:rPr>
              <a:t>Flexible indexing</a:t>
            </a:r>
          </a:p>
          <a:p>
            <a:pPr>
              <a:lnSpc>
                <a:spcPct val="140000"/>
              </a:lnSpc>
            </a:pPr>
            <a:r>
              <a:rPr lang="en-US" sz="1200" dirty="0" smtClean="0">
                <a:solidFill>
                  <a:srgbClr val="6D6C6C"/>
                </a:solidFill>
                <a:latin typeface="Arial"/>
                <a:cs typeface="Arial"/>
              </a:rPr>
              <a:t>Ad hoc aggregations in database</a:t>
            </a:r>
          </a:p>
          <a:p>
            <a:pPr>
              <a:lnSpc>
                <a:spcPct val="140000"/>
              </a:lnSpc>
            </a:pPr>
            <a:r>
              <a:rPr lang="en-US" sz="1200" dirty="0" smtClean="0">
                <a:solidFill>
                  <a:srgbClr val="6D6C6C"/>
                </a:solidFill>
                <a:latin typeface="Arial"/>
                <a:cs typeface="Arial"/>
              </a:rPr>
              <a:t>Known data relationships</a:t>
            </a:r>
          </a:p>
          <a:p>
            <a:pPr>
              <a:lnSpc>
                <a:spcPct val="140000"/>
              </a:lnSpc>
            </a:pPr>
            <a:r>
              <a:rPr lang="en-US" sz="1200" dirty="0" smtClean="0">
                <a:solidFill>
                  <a:srgbClr val="6D6C6C"/>
                </a:solidFill>
                <a:latin typeface="Arial"/>
                <a:cs typeface="Arial"/>
              </a:rPr>
              <a:t>Great at looking at any subset of data</a:t>
            </a:r>
          </a:p>
          <a:p>
            <a:endParaRPr lang="en-US" dirty="0" smtClean="0"/>
          </a:p>
          <a:p>
            <a:r>
              <a:rPr lang="en-US" b="1" dirty="0" err="1" smtClean="0"/>
              <a:t>Hadoop</a:t>
            </a:r>
            <a:endParaRPr lang="en-US" b="1" dirty="0" smtClean="0"/>
          </a:p>
          <a:p>
            <a:pPr>
              <a:lnSpc>
                <a:spcPct val="140000"/>
              </a:lnSpc>
            </a:pPr>
            <a:r>
              <a:rPr lang="en-US" sz="1200" dirty="0" smtClean="0">
                <a:solidFill>
                  <a:srgbClr val="6D6C6C"/>
                </a:solidFill>
                <a:latin typeface="Arial"/>
                <a:cs typeface="Arial"/>
              </a:rPr>
              <a:t>Longer jobs and queries</a:t>
            </a:r>
          </a:p>
          <a:p>
            <a:pPr>
              <a:lnSpc>
                <a:spcPct val="140000"/>
              </a:lnSpc>
            </a:pPr>
            <a:r>
              <a:rPr lang="en-US" sz="1200" dirty="0" smtClean="0">
                <a:solidFill>
                  <a:srgbClr val="6D6C6C"/>
                </a:solidFill>
                <a:latin typeface="Arial"/>
                <a:cs typeface="Arial"/>
              </a:rPr>
              <a:t>Analytical processing</a:t>
            </a:r>
          </a:p>
          <a:p>
            <a:pPr>
              <a:lnSpc>
                <a:spcPct val="140000"/>
              </a:lnSpc>
            </a:pPr>
            <a:r>
              <a:rPr lang="en-US" sz="1200" dirty="0" smtClean="0">
                <a:solidFill>
                  <a:srgbClr val="6D6C6C"/>
                </a:solidFill>
                <a:latin typeface="Arial"/>
                <a:cs typeface="Arial"/>
              </a:rPr>
              <a:t>Often highly </a:t>
            </a:r>
            <a:r>
              <a:rPr lang="en-US" sz="1200" dirty="0" err="1" smtClean="0">
                <a:solidFill>
                  <a:srgbClr val="6D6C6C"/>
                </a:solidFill>
                <a:latin typeface="Arial"/>
                <a:cs typeface="Arial"/>
              </a:rPr>
              <a:t>partitionable</a:t>
            </a:r>
            <a:endParaRPr lang="en-US" sz="1200" dirty="0" smtClean="0">
              <a:solidFill>
                <a:srgbClr val="6D6C6C"/>
              </a:solidFill>
              <a:latin typeface="Arial"/>
              <a:cs typeface="Arial"/>
            </a:endParaRPr>
          </a:p>
          <a:p>
            <a:pPr>
              <a:lnSpc>
                <a:spcPct val="140000"/>
              </a:lnSpc>
            </a:pPr>
            <a:r>
              <a:rPr lang="en-US" sz="1200" dirty="0" smtClean="0">
                <a:solidFill>
                  <a:srgbClr val="6D6C6C"/>
                </a:solidFill>
                <a:latin typeface="Arial"/>
                <a:cs typeface="Arial"/>
              </a:rPr>
              <a:t>Unknown data relationships</a:t>
            </a:r>
          </a:p>
          <a:p>
            <a:pPr>
              <a:lnSpc>
                <a:spcPct val="140000"/>
              </a:lnSpc>
            </a:pPr>
            <a:r>
              <a:rPr lang="en-US" sz="1200" dirty="0" smtClean="0">
                <a:solidFill>
                  <a:srgbClr val="6D6C6C"/>
                </a:solidFill>
                <a:latin typeface="Arial"/>
                <a:cs typeface="Arial"/>
              </a:rPr>
              <a:t>Great at looking at all of data</a:t>
            </a:r>
          </a:p>
          <a:p>
            <a:endParaRPr lang="en-US" b="1"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77</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78</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b="1"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79</a:t>
            </a:fld>
            <a:endParaRPr lang="en-US"/>
          </a:p>
        </p:txBody>
      </p:sp>
    </p:spTree>
    <p:extLst>
      <p:ext uri="{BB962C8B-B14F-4D97-AF65-F5344CB8AC3E}">
        <p14:creationId xmlns:p14="http://schemas.microsoft.com/office/powerpoint/2010/main" val="1777059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endParaRPr lang="en-US" baseline="0"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7</a:t>
            </a:fld>
            <a:endParaRPr lang="en-US"/>
          </a:p>
        </p:txBody>
      </p:sp>
    </p:spTree>
    <p:extLst>
      <p:ext uri="{BB962C8B-B14F-4D97-AF65-F5344CB8AC3E}">
        <p14:creationId xmlns:p14="http://schemas.microsoft.com/office/powerpoint/2010/main" val="1494056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0E6630D-DDB1-2240-B490-0D167507570D}" type="slidenum">
              <a:rPr lang="en-US" smtClean="0"/>
              <a:t>8</a:t>
            </a:fld>
            <a:endParaRPr lang="en-US"/>
          </a:p>
        </p:txBody>
      </p:sp>
    </p:spTree>
    <p:extLst>
      <p:ext uri="{BB962C8B-B14F-4D97-AF65-F5344CB8AC3E}">
        <p14:creationId xmlns:p14="http://schemas.microsoft.com/office/powerpoint/2010/main" val="9222990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E6630D-DDB1-2240-B490-0D167507570D}" type="slidenum">
              <a:rPr lang="en-US" smtClean="0"/>
              <a:t>9</a:t>
            </a:fld>
            <a:endParaRPr lang="en-US"/>
          </a:p>
        </p:txBody>
      </p:sp>
    </p:spTree>
    <p:extLst>
      <p:ext uri="{BB962C8B-B14F-4D97-AF65-F5344CB8AC3E}">
        <p14:creationId xmlns:p14="http://schemas.microsoft.com/office/powerpoint/2010/main" val="520592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Green – Software</a:t>
            </a:r>
          </a:p>
          <a:p>
            <a:r>
              <a:rPr lang="en-US" dirty="0" smtClean="0"/>
              <a:t>Yellow – Support + Programs</a:t>
            </a:r>
            <a:r>
              <a:rPr lang="en-US" baseline="0" dirty="0" smtClean="0"/>
              <a:t> to ensure your success</a:t>
            </a:r>
          </a:p>
          <a:p>
            <a:r>
              <a:rPr lang="en-US" baseline="0" dirty="0" smtClean="0"/>
              <a:t>Red – Commercial license to protect your investment</a:t>
            </a:r>
            <a:endParaRPr lang="en-US" dirty="0" smtClean="0"/>
          </a:p>
        </p:txBody>
      </p:sp>
      <p:sp>
        <p:nvSpPr>
          <p:cNvPr id="4" name="Slide Number Placeholder 3"/>
          <p:cNvSpPr>
            <a:spLocks noGrp="1"/>
          </p:cNvSpPr>
          <p:nvPr>
            <p:ph type="sldNum" sz="quarter" idx="10"/>
          </p:nvPr>
        </p:nvSpPr>
        <p:spPr/>
        <p:txBody>
          <a:bodyPr/>
          <a:lstStyle/>
          <a:p>
            <a:fld id="{5EBDD25B-C199-5041-A009-85A5D6B7A570}" type="slidenum">
              <a:rPr lang="en-US" smtClean="0"/>
              <a:t>10</a:t>
            </a:fld>
            <a:endParaRPr lang="en-US"/>
          </a:p>
        </p:txBody>
      </p:sp>
    </p:spTree>
    <p:extLst>
      <p:ext uri="{BB962C8B-B14F-4D97-AF65-F5344CB8AC3E}">
        <p14:creationId xmlns:p14="http://schemas.microsoft.com/office/powerpoint/2010/main" val="315328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rgbClr val="242423"/>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rgbClr val="24242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56624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solidFill>
          <a:srgbClr val="242423"/>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lvl1pPr>
              <a:defRPr>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215063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42423"/>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rgbClr val="242423"/>
                </a:solidFill>
              </a:defRPr>
            </a:lvl1pPr>
            <a:lvl2pPr>
              <a:defRPr>
                <a:solidFill>
                  <a:srgbClr val="242423"/>
                </a:solidFill>
              </a:defRPr>
            </a:lvl2pPr>
            <a:lvl3pPr>
              <a:defRPr>
                <a:solidFill>
                  <a:srgbClr val="242423"/>
                </a:solidFill>
              </a:defRPr>
            </a:lvl3pPr>
            <a:lvl4pPr>
              <a:defRPr>
                <a:solidFill>
                  <a:srgbClr val="242423"/>
                </a:solidFill>
              </a:defRPr>
            </a:lvl4pPr>
            <a:lvl5pPr>
              <a:defRPr>
                <a:solidFill>
                  <a:srgbClr val="242423"/>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2"/>
          <a:stretch>
            <a:fillRect/>
          </a:stretch>
        </p:blipFill>
        <p:spPr>
          <a:xfrm>
            <a:off x="7772400" y="4731545"/>
            <a:ext cx="914400" cy="261582"/>
          </a:xfrm>
          <a:prstGeom prst="rect">
            <a:avLst/>
          </a:prstGeom>
        </p:spPr>
      </p:pic>
    </p:spTree>
    <p:extLst>
      <p:ext uri="{BB962C8B-B14F-4D97-AF65-F5344CB8AC3E}">
        <p14:creationId xmlns:p14="http://schemas.microsoft.com/office/powerpoint/2010/main" val="3211328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dirty="0"/>
          </a:p>
        </p:txBody>
      </p:sp>
    </p:spTree>
    <p:extLst>
      <p:ext uri="{BB962C8B-B14F-4D97-AF65-F5344CB8AC3E}">
        <p14:creationId xmlns:p14="http://schemas.microsoft.com/office/powerpoint/2010/main" val="1120253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B5B82309-1736-7C4F-8476-9855DC145AA0}" type="datetimeFigureOut">
              <a:rPr lang="en-US" smtClean="0"/>
              <a:t>4/15/16</a:t>
            </a:fld>
            <a:endParaRPr lang="en-US" dirty="0"/>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en-US" dirty="0"/>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88F35A44-6C59-F744-B669-5807AD509A4E}" type="slidenum">
              <a:rPr lang="en-US" smtClean="0"/>
              <a:t>‹#›</a:t>
            </a:fld>
            <a:endParaRPr lang="en-US" dirty="0"/>
          </a:p>
        </p:txBody>
      </p:sp>
    </p:spTree>
    <p:extLst>
      <p:ext uri="{BB962C8B-B14F-4D97-AF65-F5344CB8AC3E}">
        <p14:creationId xmlns:p14="http://schemas.microsoft.com/office/powerpoint/2010/main" val="10915060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4753550"/>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3" r:id="rId5"/>
  </p:sldLayoutIdLst>
  <p:txStyles>
    <p:titleStyle>
      <a:lvl1pPr algn="ctr" defTabSz="457200" rtl="0" eaLnBrk="1" latinLnBrk="0" hangingPunct="1">
        <a:spcBef>
          <a:spcPct val="0"/>
        </a:spcBef>
        <a:buNone/>
        <a:defRPr sz="3600" b="1" kern="1200" spc="-150">
          <a:solidFill>
            <a:srgbClr val="242423"/>
          </a:solidFill>
          <a:latin typeface="Arial"/>
          <a:ea typeface="+mj-ea"/>
          <a:cs typeface="Arial"/>
        </a:defRPr>
      </a:lvl1pPr>
    </p:titleStyle>
    <p:bodyStyle>
      <a:lvl1pPr marL="342900" indent="-342900" algn="l" defTabSz="457200" rtl="0" eaLnBrk="1" latinLnBrk="0" hangingPunct="1">
        <a:spcBef>
          <a:spcPct val="20000"/>
        </a:spcBef>
        <a:buFont typeface="Arial"/>
        <a:buChar char="•"/>
        <a:defRPr sz="1600" kern="1200">
          <a:solidFill>
            <a:srgbClr val="6D6C6C"/>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6D6C6C"/>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6D6C6C"/>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6D6C6C"/>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6D6C6C"/>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ongodb.org/manual/reference/geojson/#geospatial-indexes-store-geojson" TargetMode="External"/><Relationship Id="rId4" Type="http://schemas.openxmlformats.org/officeDocument/2006/relationships/hyperlink" Target="https://docs.mongodb.org/manual/core/2dsphere/" TargetMode="External"/><Relationship Id="rId5" Type="http://schemas.openxmlformats.org/officeDocument/2006/relationships/hyperlink" Target="https://docs.mongodb.org/manual/core/2d/" TargetMode="External"/><Relationship Id="rId6" Type="http://schemas.openxmlformats.org/officeDocument/2006/relationships/hyperlink" Target="https://docs.mongodb.org/manual/reference/operator/query/geoIntersects/#op._S_geoIntersects" TargetMode="External"/><Relationship Id="rId7" Type="http://schemas.openxmlformats.org/officeDocument/2006/relationships/hyperlink" Target="https://docs.mongodb.org/manual/reference/glossary/#term-geojson" TargetMode="External"/><Relationship Id="rId8" Type="http://schemas.openxmlformats.org/officeDocument/2006/relationships/hyperlink" Target="https://docs.mongodb.org/manual/reference/operator/query/near/#op._S_near" TargetMode="External"/><Relationship Id="rId9" Type="http://schemas.openxmlformats.org/officeDocument/2006/relationships/hyperlink" Target="https://docs.mongodb.org/manual/reference/operator/query/nearSphere/#op._S_nearSphere" TargetMode="External"/><Relationship Id="rId1" Type="http://schemas.openxmlformats.org/officeDocument/2006/relationships/slideLayout" Target="../slideLayouts/slideLayout3.xml"/><Relationship Id="rId2" Type="http://schemas.openxmlformats.org/officeDocument/2006/relationships/hyperlink" Target="https://docs.mongodb.org/manual/reference/operator/query/geoWithin/#op._S_geoWithin" TargetMode="External"/></Relationships>
</file>

<file path=ppt/slides/_rels/slide15.xml.rels><?xml version="1.0" encoding="UTF-8" standalone="yes"?>
<Relationships xmlns="http://schemas.openxmlformats.org/package/2006/relationships"><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27.png"/><Relationship Id="rId14" Type="http://schemas.openxmlformats.org/officeDocument/2006/relationships/image" Target="../media/image28.png"/><Relationship Id="rId15" Type="http://schemas.openxmlformats.org/officeDocument/2006/relationships/image" Target="../media/image29.png"/><Relationship Id="rId16" Type="http://schemas.openxmlformats.org/officeDocument/2006/relationships/image" Target="../media/image30.png"/><Relationship Id="rId17"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4" Type="http://schemas.openxmlformats.org/officeDocument/2006/relationships/image" Target="../media/image4.tiff"/><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9" Type="http://schemas.openxmlformats.org/officeDocument/2006/relationships/image" Target="../media/image55.png"/><Relationship Id="rId20" Type="http://schemas.openxmlformats.org/officeDocument/2006/relationships/image" Target="../media/image66.png"/><Relationship Id="rId21" Type="http://schemas.openxmlformats.org/officeDocument/2006/relationships/image" Target="../media/image67.png"/><Relationship Id="rId22" Type="http://schemas.openxmlformats.org/officeDocument/2006/relationships/image" Target="../media/image68.png"/><Relationship Id="rId23" Type="http://schemas.openxmlformats.org/officeDocument/2006/relationships/image" Target="../media/image69.png"/><Relationship Id="rId24" Type="http://schemas.openxmlformats.org/officeDocument/2006/relationships/image" Target="../media/image70.png"/><Relationship Id="rId25" Type="http://schemas.openxmlformats.org/officeDocument/2006/relationships/image" Target="../media/image71.png"/><Relationship Id="rId26" Type="http://schemas.openxmlformats.org/officeDocument/2006/relationships/image" Target="../media/image72.png"/><Relationship Id="rId27" Type="http://schemas.openxmlformats.org/officeDocument/2006/relationships/image" Target="../media/image73.png"/><Relationship Id="rId28" Type="http://schemas.openxmlformats.org/officeDocument/2006/relationships/image" Target="../media/image74.png"/><Relationship Id="rId29" Type="http://schemas.openxmlformats.org/officeDocument/2006/relationships/image" Target="../media/image75.png"/><Relationship Id="rId10" Type="http://schemas.openxmlformats.org/officeDocument/2006/relationships/image" Target="../media/image56.png"/><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5" Type="http://schemas.openxmlformats.org/officeDocument/2006/relationships/image" Target="../media/image61.png"/><Relationship Id="rId16" Type="http://schemas.openxmlformats.org/officeDocument/2006/relationships/image" Target="../media/image62.png"/><Relationship Id="rId17" Type="http://schemas.openxmlformats.org/officeDocument/2006/relationships/image" Target="../media/image63.png"/><Relationship Id="rId18" Type="http://schemas.openxmlformats.org/officeDocument/2006/relationships/image" Target="../media/image64.png"/><Relationship Id="rId19" Type="http://schemas.openxmlformats.org/officeDocument/2006/relationships/image" Target="../media/image65.png"/><Relationship Id="rId1" Type="http://schemas.openxmlformats.org/officeDocument/2006/relationships/slideLayout" Target="../slideLayouts/slideLayout3.xml"/><Relationship Id="rId2" Type="http://schemas.openxmlformats.org/officeDocument/2006/relationships/image" Target="../media/image48.png"/><Relationship Id="rId3" Type="http://schemas.openxmlformats.org/officeDocument/2006/relationships/image" Target="../media/image49.jpe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8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8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85.png"/></Relationships>
</file>

<file path=ppt/slides/_rels/slide49.xml.rels><?xml version="1.0" encoding="UTF-8" standalone="yes"?>
<Relationships xmlns="http://schemas.openxmlformats.org/package/2006/relationships"><Relationship Id="rId3" Type="http://schemas.openxmlformats.org/officeDocument/2006/relationships/hyperlink" Target="https://docs.mongodb.org/manual/reference/method/rs.stepDown/#rs.stepDown" TargetMode="External"/><Relationship Id="rId4" Type="http://schemas.openxmlformats.org/officeDocument/2006/relationships/hyperlink" Target="https://docs.mongodb.org/manual/reference/program/mongo/#bin.mongo" TargetMode="External"/><Relationship Id="rId5" Type="http://schemas.openxmlformats.org/officeDocument/2006/relationships/hyperlink" Target="https://docs.mongodb.org/manual/tutorial/build-indexes-on-replica-sets/#tutorial-index-on-replica-sets-stop-one-member" TargetMode="External"/><Relationship Id="rId6" Type="http://schemas.openxmlformats.org/officeDocument/2006/relationships/hyperlink" Target="https://docs.mongodb.org/manual/tutorial/build-indexes-on-replica-sets/#tutorial-index-on-replica-sets-build-index" TargetMode="External"/><Relationship Id="rId7" Type="http://schemas.openxmlformats.org/officeDocument/2006/relationships/hyperlink" Target="https://docs.mongodb.org/manual/tutorial/build-indexes-on-replica-sets/#tutorial-index-on-replica-sets-restart-mongod" TargetMode="External"/><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8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6.x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emf"/><Relationship Id="rId7" Type="http://schemas.openxmlformats.org/officeDocument/2006/relationships/image" Target="../media/image7.emf"/><Relationship Id="rId8" Type="http://schemas.openxmlformats.org/officeDocument/2006/relationships/image" Target="../media/image8.emf"/><Relationship Id="rId9" Type="http://schemas.openxmlformats.org/officeDocument/2006/relationships/image" Target="../media/image9.emf"/><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95.tiff"/></Relationships>
</file>

<file path=ppt/slides/_rels/slide63.xml.rels><?xml version="1.0" encoding="UTF-8" standalone="yes"?>
<Relationships xmlns="http://schemas.openxmlformats.org/package/2006/relationships"><Relationship Id="rId11" Type="http://schemas.openxmlformats.org/officeDocument/2006/relationships/image" Target="../media/image105.png"/><Relationship Id="rId12" Type="http://schemas.openxmlformats.org/officeDocument/2006/relationships/image" Target="../media/image106.jpg"/><Relationship Id="rId13" Type="http://schemas.openxmlformats.org/officeDocument/2006/relationships/image" Target="../media/image107.tiff"/><Relationship Id="rId14" Type="http://schemas.openxmlformats.org/officeDocument/2006/relationships/image" Target="../media/image108.tiff"/><Relationship Id="rId1" Type="http://schemas.openxmlformats.org/officeDocument/2006/relationships/slideLayout" Target="../slideLayouts/slideLayout3.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image" Target="../media/image99.png"/><Relationship Id="rId6" Type="http://schemas.openxmlformats.org/officeDocument/2006/relationships/image" Target="../media/image100.png"/><Relationship Id="rId7" Type="http://schemas.openxmlformats.org/officeDocument/2006/relationships/image" Target="../media/image101.png"/><Relationship Id="rId8" Type="http://schemas.openxmlformats.org/officeDocument/2006/relationships/image" Target="../media/image102.png"/><Relationship Id="rId9" Type="http://schemas.openxmlformats.org/officeDocument/2006/relationships/image" Target="../media/image103.png"/><Relationship Id="rId10" Type="http://schemas.openxmlformats.org/officeDocument/2006/relationships/image" Target="../media/image10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0.emf"/><Relationship Id="rId6" Type="http://schemas.openxmlformats.org/officeDocument/2006/relationships/image" Target="../media/image11.emf"/><Relationship Id="rId7" Type="http://schemas.openxmlformats.org/officeDocument/2006/relationships/image" Target="../media/image12.emf"/><Relationship Id="rId8" Type="http://schemas.openxmlformats.org/officeDocument/2006/relationships/image" Target="../media/image7.emf"/><Relationship Id="rId9" Type="http://schemas.openxmlformats.org/officeDocument/2006/relationships/image" Target="../media/image8.emf"/><Relationship Id="rId10" Type="http://schemas.openxmlformats.org/officeDocument/2006/relationships/image" Target="../media/image9.em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09.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4" Type="http://schemas.openxmlformats.org/officeDocument/2006/relationships/image" Target="../media/image111.png"/><Relationship Id="rId5" Type="http://schemas.openxmlformats.org/officeDocument/2006/relationships/image" Target="../media/image112.jpg"/><Relationship Id="rId6"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78.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20.png"/><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7.png"/><Relationship Id="rId7" Type="http://schemas.openxmlformats.org/officeDocument/2006/relationships/image" Target="../media/image118.png"/><Relationship Id="rId8" Type="http://schemas.openxmlformats.org/officeDocument/2006/relationships/image" Target="../media/image116.png"/><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76600" y="2213437"/>
            <a:ext cx="2472041" cy="703934"/>
          </a:xfrm>
          <a:prstGeom prst="rect">
            <a:avLst/>
          </a:prstGeom>
        </p:spPr>
      </p:pic>
    </p:spTree>
    <p:extLst>
      <p:ext uri="{BB962C8B-B14F-4D97-AF65-F5344CB8AC3E}">
        <p14:creationId xmlns:p14="http://schemas.microsoft.com/office/powerpoint/2010/main" val="11407672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3"/>
          <p:cNvSpPr>
            <a:spLocks noGrp="1"/>
          </p:cNvSpPr>
          <p:nvPr>
            <p:ph type="title"/>
          </p:nvPr>
        </p:nvSpPr>
        <p:spPr>
          <a:xfrm>
            <a:off x="0" y="0"/>
            <a:ext cx="7886700" cy="679379"/>
          </a:xfrm>
        </p:spPr>
        <p:txBody>
          <a:bodyPr anchor="b"/>
          <a:lstStyle/>
          <a:p>
            <a:pPr algn="l"/>
            <a:r>
              <a:rPr lang="en-US" dirty="0" smtClean="0">
                <a:solidFill>
                  <a:schemeClr val="tx2"/>
                </a:solidFill>
              </a:rPr>
              <a:t>MongoDB Enterprise Advanced</a:t>
            </a:r>
            <a:endParaRPr lang="en-US" sz="1800" spc="0" dirty="0">
              <a:solidFill>
                <a:schemeClr val="tx2"/>
              </a:solidFill>
              <a:latin typeface="+mn-l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4173"/>
            <a:ext cx="9144000" cy="3865376"/>
          </a:xfrm>
          <a:prstGeom prst="rect">
            <a:avLst/>
          </a:prstGeom>
        </p:spPr>
      </p:pic>
    </p:spTree>
    <p:extLst>
      <p:ext uri="{BB962C8B-B14F-4D97-AF65-F5344CB8AC3E}">
        <p14:creationId xmlns:p14="http://schemas.microsoft.com/office/powerpoint/2010/main" val="990644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a:bodyPr>
          <a:lstStyle/>
          <a:p>
            <a:r>
              <a:rPr lang="en-US" dirty="0" smtClean="0"/>
              <a:t>Flexible Data Model</a:t>
            </a:r>
            <a:endParaRPr lang="en-US" dirty="0"/>
          </a:p>
        </p:txBody>
      </p:sp>
    </p:spTree>
    <p:extLst>
      <p:ext uri="{BB962C8B-B14F-4D97-AF65-F5344CB8AC3E}">
        <p14:creationId xmlns:p14="http://schemas.microsoft.com/office/powerpoint/2010/main" val="2014486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867396" y="1487789"/>
            <a:ext cx="2667000" cy="281541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lIns="182880" rIns="182880" anchor="ctr"/>
          <a:lstStyle/>
          <a:p>
            <a:pPr eaLnBrk="1" hangingPunct="1">
              <a:spcBef>
                <a:spcPct val="20000"/>
              </a:spcBef>
              <a:buFont typeface="Arial" charset="0"/>
              <a:buNone/>
            </a:pPr>
            <a:r>
              <a:rPr lang="en-US" sz="1000" dirty="0">
                <a:solidFill>
                  <a:srgbClr val="6D6C6C"/>
                </a:solidFill>
                <a:latin typeface="Courier" charset="0"/>
                <a:cs typeface="Courier" charset="0"/>
              </a:rPr>
              <a:t>{ </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err="1">
                <a:solidFill>
                  <a:srgbClr val="5B972B"/>
                </a:solidFill>
                <a:latin typeface="Courier" charset="0"/>
                <a:cs typeface="Courier" charset="0"/>
              </a:rPr>
              <a:t>first_name</a:t>
            </a:r>
            <a:r>
              <a:rPr lang="en-US" sz="1000" dirty="0">
                <a:solidFill>
                  <a:srgbClr val="6D6C6C"/>
                </a:solidFill>
                <a:latin typeface="Courier" charset="0"/>
                <a:cs typeface="Courier" charset="0"/>
              </a:rPr>
              <a:t>: ‘Paul’,</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surname</a:t>
            </a:r>
            <a:r>
              <a:rPr lang="en-US" sz="1000" dirty="0">
                <a:solidFill>
                  <a:srgbClr val="6D6C6C"/>
                </a:solidFill>
                <a:latin typeface="Courier" charset="0"/>
                <a:cs typeface="Courier" charset="0"/>
              </a:rPr>
              <a:t>: ‘Miller’,</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city</a:t>
            </a:r>
            <a:r>
              <a:rPr lang="en-US" sz="1000" dirty="0">
                <a:solidFill>
                  <a:srgbClr val="6D6C6C"/>
                </a:solidFill>
                <a:latin typeface="Courier" charset="0"/>
                <a:cs typeface="Courier" charset="0"/>
              </a:rPr>
              <a:t>: ‘London’,</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location</a:t>
            </a:r>
            <a:r>
              <a:rPr lang="en-US" sz="1000" dirty="0">
                <a:solidFill>
                  <a:srgbClr val="6D6C6C"/>
                </a:solidFill>
                <a:latin typeface="Courier" charset="0"/>
                <a:cs typeface="Courier" charset="0"/>
              </a:rPr>
              <a:t>: [45.123,47.232],</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cars</a:t>
            </a:r>
            <a:r>
              <a:rPr lang="en-US" sz="1000" dirty="0">
                <a:solidFill>
                  <a:srgbClr val="6D6C6C"/>
                </a:solidFill>
                <a:latin typeface="Courier" charset="0"/>
                <a:cs typeface="Courier" charset="0"/>
              </a:rPr>
              <a:t>: [ </a:t>
            </a:r>
          </a:p>
          <a:p>
            <a:pPr eaLnBrk="1" hangingPunct="1">
              <a:spcBef>
                <a:spcPct val="20000"/>
              </a:spcBef>
              <a:buFont typeface="Arial" charset="0"/>
              <a:buNone/>
            </a:pPr>
            <a:r>
              <a:rPr lang="en-US" sz="1000" dirty="0">
                <a:solidFill>
                  <a:srgbClr val="6D6C6C"/>
                </a:solidFill>
                <a:latin typeface="Courier" charset="0"/>
                <a:cs typeface="Courier" charset="0"/>
              </a:rPr>
              <a:t>    { </a:t>
            </a:r>
            <a:r>
              <a:rPr lang="en-US" sz="1000" dirty="0">
                <a:solidFill>
                  <a:srgbClr val="5B972B"/>
                </a:solidFill>
                <a:latin typeface="Courier" charset="0"/>
                <a:cs typeface="Courier" charset="0"/>
              </a:rPr>
              <a:t>model</a:t>
            </a:r>
            <a:r>
              <a:rPr lang="en-US" sz="1000" dirty="0">
                <a:solidFill>
                  <a:srgbClr val="6D6C6C"/>
                </a:solidFill>
                <a:latin typeface="Courier" charset="0"/>
                <a:cs typeface="Courier" charset="0"/>
              </a:rPr>
              <a:t>: ‘Bentley’,</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year</a:t>
            </a:r>
            <a:r>
              <a:rPr lang="en-US" sz="1000" dirty="0">
                <a:solidFill>
                  <a:srgbClr val="6D6C6C"/>
                </a:solidFill>
                <a:latin typeface="Courier" charset="0"/>
                <a:cs typeface="Courier" charset="0"/>
              </a:rPr>
              <a:t>: 1973,</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value</a:t>
            </a:r>
            <a:r>
              <a:rPr lang="en-US" sz="1000" dirty="0">
                <a:solidFill>
                  <a:srgbClr val="6D6C6C"/>
                </a:solidFill>
                <a:latin typeface="Courier" charset="0"/>
                <a:cs typeface="Courier" charset="0"/>
              </a:rPr>
              <a:t>: 100000, … },</a:t>
            </a:r>
          </a:p>
          <a:p>
            <a:pPr eaLnBrk="1" hangingPunct="1">
              <a:spcBef>
                <a:spcPct val="20000"/>
              </a:spcBef>
              <a:buFont typeface="Arial" charset="0"/>
              <a:buNone/>
            </a:pPr>
            <a:r>
              <a:rPr lang="en-US" sz="1000" dirty="0">
                <a:solidFill>
                  <a:srgbClr val="6D6C6C"/>
                </a:solidFill>
                <a:latin typeface="Courier" charset="0"/>
                <a:cs typeface="Courier" charset="0"/>
              </a:rPr>
              <a:t>    { </a:t>
            </a:r>
            <a:r>
              <a:rPr lang="en-US" sz="1000" dirty="0">
                <a:solidFill>
                  <a:srgbClr val="5B972B"/>
                </a:solidFill>
                <a:latin typeface="Courier" charset="0"/>
                <a:cs typeface="Courier" charset="0"/>
              </a:rPr>
              <a:t>model</a:t>
            </a:r>
            <a:r>
              <a:rPr lang="en-US" sz="1000" dirty="0">
                <a:solidFill>
                  <a:srgbClr val="6D6C6C"/>
                </a:solidFill>
                <a:latin typeface="Courier" charset="0"/>
                <a:cs typeface="Courier" charset="0"/>
              </a:rPr>
              <a:t>: ‘Rolls Royce’</a:t>
            </a:r>
            <a:r>
              <a:rPr lang="en-US" altLang="ja-JP" sz="1000" dirty="0">
                <a:solidFill>
                  <a:srgbClr val="6D6C6C"/>
                </a:solidFill>
                <a:latin typeface="Courier" charset="0"/>
                <a:cs typeface="Courier" charset="0"/>
              </a:rPr>
              <a:t>,</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year</a:t>
            </a:r>
            <a:r>
              <a:rPr lang="en-US" sz="1000" dirty="0">
                <a:solidFill>
                  <a:srgbClr val="6D6C6C"/>
                </a:solidFill>
                <a:latin typeface="Courier" charset="0"/>
                <a:cs typeface="Courier" charset="0"/>
              </a:rPr>
              <a:t>: 1965,</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value</a:t>
            </a:r>
            <a:r>
              <a:rPr lang="en-US" sz="1000" dirty="0">
                <a:solidFill>
                  <a:srgbClr val="6D6C6C"/>
                </a:solidFill>
                <a:latin typeface="Courier" charset="0"/>
                <a:cs typeface="Courier" charset="0"/>
              </a:rPr>
              <a:t>: 330000, … }</a:t>
            </a:r>
          </a:p>
          <a:p>
            <a:pPr eaLnBrk="1" hangingPunct="1">
              <a:spcBef>
                <a:spcPct val="20000"/>
              </a:spcBef>
              <a:buFont typeface="Arial" charset="0"/>
              <a:buNone/>
            </a:pPr>
            <a:r>
              <a:rPr lang="en-US" sz="1000" dirty="0">
                <a:solidFill>
                  <a:srgbClr val="6D6C6C"/>
                </a:solidFill>
                <a:latin typeface="Courier" charset="0"/>
                <a:cs typeface="Courier" charset="0"/>
              </a:rPr>
              <a:t>  ]</a:t>
            </a:r>
          </a:p>
          <a:p>
            <a:pPr eaLnBrk="1" hangingPunct="1">
              <a:spcBef>
                <a:spcPct val="20000"/>
              </a:spcBef>
              <a:buFont typeface="Arial" charset="0"/>
              <a:buNone/>
            </a:pPr>
            <a:r>
              <a:rPr lang="en-US" sz="1000" dirty="0">
                <a:solidFill>
                  <a:srgbClr val="6D6C6C"/>
                </a:solidFill>
                <a:latin typeface="Courier" charset="0"/>
                <a:cs typeface="Courier" charset="0"/>
              </a:rPr>
              <a:t>}</a:t>
            </a:r>
          </a:p>
        </p:txBody>
      </p:sp>
      <p:sp>
        <p:nvSpPr>
          <p:cNvPr id="12" name="Content Placeholder 4"/>
          <p:cNvSpPr txBox="1">
            <a:spLocks/>
          </p:cNvSpPr>
          <p:nvPr/>
        </p:nvSpPr>
        <p:spPr>
          <a:xfrm>
            <a:off x="5181596" y="1118014"/>
            <a:ext cx="3962404" cy="514349"/>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50000"/>
              </a:lnSpc>
              <a:buFont typeface="Arial"/>
              <a:buNone/>
            </a:pPr>
            <a:r>
              <a:rPr lang="en-US" sz="1200" dirty="0" smtClean="0">
                <a:solidFill>
                  <a:srgbClr val="494747"/>
                </a:solidFill>
              </a:rPr>
              <a:t>MongoDB</a:t>
            </a:r>
            <a:endParaRPr lang="en-US" sz="1200" dirty="0">
              <a:solidFill>
                <a:srgbClr val="494747"/>
              </a:solidFill>
            </a:endParaRPr>
          </a:p>
        </p:txBody>
      </p:sp>
      <p:sp>
        <p:nvSpPr>
          <p:cNvPr id="4" name="Title 3"/>
          <p:cNvSpPr>
            <a:spLocks noGrp="1"/>
          </p:cNvSpPr>
          <p:nvPr>
            <p:ph type="title"/>
          </p:nvPr>
        </p:nvSpPr>
        <p:spPr>
          <a:xfrm>
            <a:off x="12700" y="36077"/>
            <a:ext cx="8229600" cy="857250"/>
          </a:xfrm>
        </p:spPr>
        <p:txBody>
          <a:bodyPr/>
          <a:lstStyle/>
          <a:p>
            <a:pPr algn="l"/>
            <a:r>
              <a:rPr lang="en-US" dirty="0" smtClean="0"/>
              <a:t>Document Model with Flexible Schema</a:t>
            </a:r>
            <a:endParaRPr lang="en-US" dirty="0"/>
          </a:p>
        </p:txBody>
      </p:sp>
      <p:sp>
        <p:nvSpPr>
          <p:cNvPr id="11" name="Content Placeholder 4"/>
          <p:cNvSpPr>
            <a:spLocks noGrp="1"/>
          </p:cNvSpPr>
          <p:nvPr>
            <p:ph idx="1"/>
          </p:nvPr>
        </p:nvSpPr>
        <p:spPr>
          <a:xfrm>
            <a:off x="757763" y="1104782"/>
            <a:ext cx="3962404" cy="514349"/>
          </a:xfrm>
        </p:spPr>
        <p:txBody>
          <a:bodyPr anchor="ctr">
            <a:normAutofit/>
          </a:bodyPr>
          <a:lstStyle/>
          <a:p>
            <a:pPr marL="0" indent="0" algn="ctr">
              <a:lnSpc>
                <a:spcPct val="150000"/>
              </a:lnSpc>
              <a:buNone/>
            </a:pPr>
            <a:r>
              <a:rPr lang="en-US" sz="1200" dirty="0" smtClean="0">
                <a:solidFill>
                  <a:srgbClr val="494747"/>
                </a:solidFill>
              </a:rPr>
              <a:t>RDBMS </a:t>
            </a:r>
            <a:endParaRPr lang="en-US" sz="1200" dirty="0">
              <a:solidFill>
                <a:srgbClr val="494747"/>
              </a:solidFill>
            </a:endParaRPr>
          </a:p>
        </p:txBody>
      </p:sp>
      <p:pic>
        <p:nvPicPr>
          <p:cNvPr id="14" name="Picture 13" descr="DocDataMode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196" y="1621776"/>
            <a:ext cx="3308593" cy="2415133"/>
          </a:xfrm>
          <a:prstGeom prst="rect">
            <a:avLst/>
          </a:prstGeom>
        </p:spPr>
      </p:pic>
    </p:spTree>
    <p:extLst>
      <p:ext uri="{BB962C8B-B14F-4D97-AF65-F5344CB8AC3E}">
        <p14:creationId xmlns:p14="http://schemas.microsoft.com/office/powerpoint/2010/main" val="17306638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2501"/>
            <a:ext cx="8229600" cy="857250"/>
          </a:xfrm>
        </p:spPr>
        <p:txBody>
          <a:bodyPr/>
          <a:lstStyle/>
          <a:p>
            <a:pPr algn="l"/>
            <a:r>
              <a:rPr lang="en-US" dirty="0" smtClean="0"/>
              <a:t>Documents are Rich Data Structures</a:t>
            </a:r>
            <a:endParaRPr lang="en-US" dirty="0"/>
          </a:p>
        </p:txBody>
      </p:sp>
      <p:sp>
        <p:nvSpPr>
          <p:cNvPr id="8" name="Rectangle 7"/>
          <p:cNvSpPr/>
          <p:nvPr/>
        </p:nvSpPr>
        <p:spPr>
          <a:xfrm>
            <a:off x="2641600" y="1132161"/>
            <a:ext cx="6637862" cy="3287053"/>
          </a:xfrm>
          <a:prstGeom prst="rect">
            <a:avLst/>
          </a:prstGeom>
        </p:spPr>
        <p:txBody>
          <a:bodyPr wrap="square">
            <a:spAutoFit/>
          </a:bodyPr>
          <a:lstStyle/>
          <a:p>
            <a:pPr eaLnBrk="1" hangingPunct="1">
              <a:spcBef>
                <a:spcPct val="20000"/>
              </a:spcBef>
              <a:buFont typeface="Arial" charset="0"/>
              <a:buNone/>
            </a:pPr>
            <a:r>
              <a:rPr lang="en-US" dirty="0">
                <a:solidFill>
                  <a:srgbClr val="6D6C6C"/>
                </a:solidFill>
                <a:latin typeface="Courier" charset="0"/>
                <a:cs typeface="Courier" charset="0"/>
              </a:rPr>
              <a:t>{ </a:t>
            </a:r>
          </a:p>
          <a:p>
            <a:pPr eaLnBrk="1" hangingPunct="1">
              <a:spcBef>
                <a:spcPct val="20000"/>
              </a:spcBef>
              <a:buFont typeface="Arial" charset="0"/>
              <a:buNone/>
            </a:pPr>
            <a:r>
              <a:rPr lang="en-US" dirty="0">
                <a:solidFill>
                  <a:srgbClr val="6D6C6C"/>
                </a:solidFill>
                <a:latin typeface="Courier" charset="0"/>
                <a:cs typeface="Courier" charset="0"/>
              </a:rPr>
              <a:t>  </a:t>
            </a:r>
            <a:r>
              <a:rPr lang="en-US" sz="1000" dirty="0" err="1">
                <a:solidFill>
                  <a:srgbClr val="5B972B"/>
                </a:solidFill>
                <a:latin typeface="Courier" charset="0"/>
                <a:cs typeface="Courier" charset="0"/>
              </a:rPr>
              <a:t>first_name</a:t>
            </a:r>
            <a:r>
              <a:rPr lang="en-US" sz="1000" dirty="0">
                <a:solidFill>
                  <a:srgbClr val="6D6C6C"/>
                </a:solidFill>
                <a:latin typeface="Courier" charset="0"/>
                <a:cs typeface="Courier" charset="0"/>
              </a:rPr>
              <a:t>: ‘Paul’,</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surname</a:t>
            </a:r>
            <a:r>
              <a:rPr lang="en-US" sz="1000" dirty="0">
                <a:solidFill>
                  <a:srgbClr val="6D6C6C"/>
                </a:solidFill>
                <a:latin typeface="Courier" charset="0"/>
                <a:cs typeface="Courier" charset="0"/>
              </a:rPr>
              <a:t>: ‘Miller’,</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cell</a:t>
            </a:r>
            <a:r>
              <a:rPr lang="en-US" sz="1000" dirty="0">
                <a:solidFill>
                  <a:srgbClr val="6D6C6C"/>
                </a:solidFill>
                <a:latin typeface="Courier" charset="0"/>
                <a:cs typeface="Courier" charset="0"/>
              </a:rPr>
              <a:t>: </a:t>
            </a:r>
            <a:r>
              <a:rPr lang="en-US" sz="1000" dirty="0" smtClean="0">
                <a:solidFill>
                  <a:srgbClr val="6D6C6C"/>
                </a:solidFill>
                <a:latin typeface="Courier" charset="0"/>
                <a:cs typeface="Courier" charset="0"/>
              </a:rPr>
              <a:t>447557505611</a:t>
            </a:r>
            <a:r>
              <a:rPr lang="en-US" sz="1000" dirty="0">
                <a:solidFill>
                  <a:srgbClr val="6D6C6C"/>
                </a:solidFill>
                <a:latin typeface="Courier" charset="0"/>
                <a:cs typeface="Courier" charset="0"/>
              </a:rPr>
              <a:t>,</a:t>
            </a:r>
            <a:r>
              <a:rPr lang="en-US" sz="1000" dirty="0" smtClean="0">
                <a:solidFill>
                  <a:srgbClr val="6D6C6C"/>
                </a:solidFill>
                <a:latin typeface="Courier" charset="0"/>
                <a:cs typeface="Courier" charset="0"/>
              </a:rPr>
              <a:t>  </a:t>
            </a:r>
            <a:endParaRPr lang="en-US" sz="1000" dirty="0">
              <a:solidFill>
                <a:srgbClr val="6D6C6C"/>
              </a:solidFill>
              <a:latin typeface="Courier" charset="0"/>
              <a:cs typeface="Courier" charset="0"/>
            </a:endParaRP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city</a:t>
            </a:r>
            <a:r>
              <a:rPr lang="en-US" sz="1000" dirty="0">
                <a:solidFill>
                  <a:srgbClr val="6D6C6C"/>
                </a:solidFill>
                <a:latin typeface="Courier" charset="0"/>
                <a:cs typeface="Courier" charset="0"/>
              </a:rPr>
              <a:t>: ‘London’,</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location</a:t>
            </a:r>
            <a:r>
              <a:rPr lang="en-US" sz="1000" dirty="0">
                <a:solidFill>
                  <a:srgbClr val="6D6C6C"/>
                </a:solidFill>
                <a:latin typeface="Courier" charset="0"/>
                <a:cs typeface="Courier" charset="0"/>
              </a:rPr>
              <a:t>: [45.123,47.232],</a:t>
            </a:r>
          </a:p>
          <a:p>
            <a:pPr>
              <a:spcBef>
                <a:spcPct val="20000"/>
              </a:spcBef>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Profession</a:t>
            </a:r>
            <a:r>
              <a:rPr lang="en-US" sz="1000" dirty="0">
                <a:solidFill>
                  <a:srgbClr val="6D6C6C"/>
                </a:solidFill>
                <a:latin typeface="Courier" charset="0"/>
                <a:cs typeface="Courier" charset="0"/>
              </a:rPr>
              <a:t>: </a:t>
            </a:r>
            <a:r>
              <a:rPr lang="en-US" sz="1000" dirty="0" smtClean="0">
                <a:solidFill>
                  <a:srgbClr val="6D6C6C"/>
                </a:solidFill>
                <a:latin typeface="Courier" charset="0"/>
                <a:cs typeface="Courier" charset="0"/>
              </a:rPr>
              <a:t>[‘banking’, ‘finance’, ‘trader’]</a:t>
            </a:r>
            <a:r>
              <a:rPr lang="en-US" sz="1000" dirty="0">
                <a:solidFill>
                  <a:srgbClr val="6D6C6C"/>
                </a:solidFill>
                <a:latin typeface="Courier" charset="0"/>
                <a:cs typeface="Courier" charset="0"/>
              </a:rPr>
              <a:t>,</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cars</a:t>
            </a:r>
            <a:r>
              <a:rPr lang="en-US" sz="1000" dirty="0">
                <a:solidFill>
                  <a:srgbClr val="6D6C6C"/>
                </a:solidFill>
                <a:latin typeface="Courier" charset="0"/>
                <a:cs typeface="Courier" charset="0"/>
              </a:rPr>
              <a:t>: [ </a:t>
            </a:r>
          </a:p>
          <a:p>
            <a:pPr eaLnBrk="1" hangingPunct="1">
              <a:spcBef>
                <a:spcPct val="20000"/>
              </a:spcBef>
              <a:buFont typeface="Arial" charset="0"/>
              <a:buNone/>
            </a:pPr>
            <a:r>
              <a:rPr lang="en-US" sz="1000" dirty="0">
                <a:solidFill>
                  <a:srgbClr val="6D6C6C"/>
                </a:solidFill>
                <a:latin typeface="Courier" charset="0"/>
                <a:cs typeface="Courier" charset="0"/>
              </a:rPr>
              <a:t>    { </a:t>
            </a:r>
            <a:r>
              <a:rPr lang="en-US" sz="1000" dirty="0">
                <a:solidFill>
                  <a:srgbClr val="5B972B"/>
                </a:solidFill>
                <a:latin typeface="Courier" charset="0"/>
                <a:cs typeface="Courier" charset="0"/>
              </a:rPr>
              <a:t>model</a:t>
            </a:r>
            <a:r>
              <a:rPr lang="en-US" sz="1000" dirty="0">
                <a:solidFill>
                  <a:srgbClr val="6D6C6C"/>
                </a:solidFill>
                <a:latin typeface="Courier" charset="0"/>
                <a:cs typeface="Courier" charset="0"/>
              </a:rPr>
              <a:t>: ‘Bentley’,</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year</a:t>
            </a:r>
            <a:r>
              <a:rPr lang="en-US" sz="1000" dirty="0">
                <a:solidFill>
                  <a:srgbClr val="6D6C6C"/>
                </a:solidFill>
                <a:latin typeface="Courier" charset="0"/>
                <a:cs typeface="Courier" charset="0"/>
              </a:rPr>
              <a:t>: 1973,</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value</a:t>
            </a:r>
            <a:r>
              <a:rPr lang="en-US" sz="1000" dirty="0">
                <a:solidFill>
                  <a:srgbClr val="6D6C6C"/>
                </a:solidFill>
                <a:latin typeface="Courier" charset="0"/>
                <a:cs typeface="Courier" charset="0"/>
              </a:rPr>
              <a:t>: 100000, … },</a:t>
            </a:r>
          </a:p>
          <a:p>
            <a:pPr eaLnBrk="1" hangingPunct="1">
              <a:spcBef>
                <a:spcPct val="20000"/>
              </a:spcBef>
              <a:buFont typeface="Arial" charset="0"/>
              <a:buNone/>
            </a:pPr>
            <a:r>
              <a:rPr lang="en-US" sz="1000" dirty="0">
                <a:solidFill>
                  <a:srgbClr val="6D6C6C"/>
                </a:solidFill>
                <a:latin typeface="Courier" charset="0"/>
                <a:cs typeface="Courier" charset="0"/>
              </a:rPr>
              <a:t>    { </a:t>
            </a:r>
            <a:r>
              <a:rPr lang="en-US" sz="1000" dirty="0">
                <a:solidFill>
                  <a:srgbClr val="5B972B"/>
                </a:solidFill>
                <a:latin typeface="Courier" charset="0"/>
                <a:cs typeface="Courier" charset="0"/>
              </a:rPr>
              <a:t>model</a:t>
            </a:r>
            <a:r>
              <a:rPr lang="en-US" sz="1000" dirty="0">
                <a:solidFill>
                  <a:srgbClr val="6D6C6C"/>
                </a:solidFill>
                <a:latin typeface="Courier" charset="0"/>
                <a:cs typeface="Courier" charset="0"/>
              </a:rPr>
              <a:t>: ‘Rolls Royce’</a:t>
            </a:r>
            <a:r>
              <a:rPr lang="en-US" altLang="ja-JP" sz="1000" dirty="0">
                <a:solidFill>
                  <a:srgbClr val="6D6C6C"/>
                </a:solidFill>
                <a:latin typeface="Courier" charset="0"/>
                <a:cs typeface="Courier" charset="0"/>
              </a:rPr>
              <a:t>,</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year</a:t>
            </a:r>
            <a:r>
              <a:rPr lang="en-US" sz="1000" dirty="0">
                <a:solidFill>
                  <a:srgbClr val="6D6C6C"/>
                </a:solidFill>
                <a:latin typeface="Courier" charset="0"/>
                <a:cs typeface="Courier" charset="0"/>
              </a:rPr>
              <a:t>: 1965,</a:t>
            </a:r>
          </a:p>
          <a:p>
            <a:pPr eaLnBrk="1" hangingPunct="1">
              <a:spcBef>
                <a:spcPct val="20000"/>
              </a:spcBef>
              <a:buFont typeface="Arial" charset="0"/>
              <a:buNone/>
            </a:pPr>
            <a:r>
              <a:rPr lang="en-US" sz="1000" dirty="0">
                <a:solidFill>
                  <a:srgbClr val="6D6C6C"/>
                </a:solidFill>
                <a:latin typeface="Courier" charset="0"/>
                <a:cs typeface="Courier" charset="0"/>
              </a:rPr>
              <a:t>      </a:t>
            </a:r>
            <a:r>
              <a:rPr lang="en-US" sz="1000" dirty="0">
                <a:solidFill>
                  <a:srgbClr val="5B972B"/>
                </a:solidFill>
                <a:latin typeface="Courier" charset="0"/>
                <a:cs typeface="Courier" charset="0"/>
              </a:rPr>
              <a:t>value</a:t>
            </a:r>
            <a:r>
              <a:rPr lang="en-US" sz="1000" dirty="0">
                <a:solidFill>
                  <a:srgbClr val="6D6C6C"/>
                </a:solidFill>
                <a:latin typeface="Courier" charset="0"/>
                <a:cs typeface="Courier" charset="0"/>
              </a:rPr>
              <a:t>: 330000, … }</a:t>
            </a:r>
          </a:p>
          <a:p>
            <a:pPr eaLnBrk="1" hangingPunct="1">
              <a:spcBef>
                <a:spcPct val="20000"/>
              </a:spcBef>
              <a:buFont typeface="Arial" charset="0"/>
              <a:buNone/>
            </a:pPr>
            <a:r>
              <a:rPr lang="en-US" sz="1000" dirty="0">
                <a:solidFill>
                  <a:srgbClr val="6D6C6C"/>
                </a:solidFill>
                <a:latin typeface="Courier" charset="0"/>
                <a:cs typeface="Courier" charset="0"/>
              </a:rPr>
              <a:t>  ]</a:t>
            </a:r>
          </a:p>
          <a:p>
            <a:pPr eaLnBrk="1" hangingPunct="1">
              <a:spcBef>
                <a:spcPct val="20000"/>
              </a:spcBef>
              <a:buFont typeface="Arial" charset="0"/>
              <a:buNone/>
            </a:pPr>
            <a:r>
              <a:rPr lang="en-US" sz="1000" dirty="0">
                <a:solidFill>
                  <a:srgbClr val="6D6C6C"/>
                </a:solidFill>
                <a:latin typeface="Courier" charset="0"/>
                <a:cs typeface="Courier" charset="0"/>
              </a:rPr>
              <a:t>}</a:t>
            </a:r>
          </a:p>
        </p:txBody>
      </p:sp>
      <p:sp>
        <p:nvSpPr>
          <p:cNvPr id="9" name="Right Brace 8"/>
          <p:cNvSpPr/>
          <p:nvPr/>
        </p:nvSpPr>
        <p:spPr>
          <a:xfrm>
            <a:off x="4927601" y="2778361"/>
            <a:ext cx="300566" cy="1241189"/>
          </a:xfrm>
          <a:prstGeom prst="rightBrace">
            <a:avLst>
              <a:gd name="adj1" fmla="val 36904"/>
              <a:gd name="adj2" fmla="val 50000"/>
            </a:avLst>
          </a:prstGeom>
          <a:ln w="31750">
            <a:solidFill>
              <a:srgbClr val="5B972B"/>
            </a:solidFill>
            <a:tailEnd type="non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latin typeface="Arial"/>
              <a:cs typeface="Arial"/>
            </a:endParaRPr>
          </a:p>
        </p:txBody>
      </p:sp>
      <p:sp>
        <p:nvSpPr>
          <p:cNvPr id="10" name="TextBox 9"/>
          <p:cNvSpPr txBox="1"/>
          <p:nvPr/>
        </p:nvSpPr>
        <p:spPr>
          <a:xfrm>
            <a:off x="5360810" y="3212338"/>
            <a:ext cx="3603980" cy="400110"/>
          </a:xfrm>
          <a:prstGeom prst="rect">
            <a:avLst/>
          </a:prstGeom>
          <a:noFill/>
        </p:spPr>
        <p:txBody>
          <a:bodyPr wrap="square" rtlCol="0">
            <a:spAutoFit/>
          </a:bodyPr>
          <a:lstStyle/>
          <a:p>
            <a:r>
              <a:rPr lang="en-US" sz="1000" dirty="0">
                <a:solidFill>
                  <a:srgbClr val="5B972B"/>
                </a:solidFill>
                <a:latin typeface="Arial"/>
                <a:cs typeface="Arial"/>
              </a:rPr>
              <a:t>Fields can contain an array </a:t>
            </a:r>
            <a:endParaRPr lang="en-US" sz="1000" dirty="0" smtClean="0">
              <a:solidFill>
                <a:srgbClr val="5B972B"/>
              </a:solidFill>
              <a:latin typeface="Arial"/>
              <a:cs typeface="Arial"/>
            </a:endParaRPr>
          </a:p>
          <a:p>
            <a:r>
              <a:rPr lang="en-US" sz="1000" dirty="0" smtClean="0">
                <a:solidFill>
                  <a:srgbClr val="5B972B"/>
                </a:solidFill>
                <a:latin typeface="Arial"/>
                <a:cs typeface="Arial"/>
              </a:rPr>
              <a:t>of </a:t>
            </a:r>
            <a:r>
              <a:rPr lang="en-US" sz="1000" dirty="0">
                <a:solidFill>
                  <a:srgbClr val="5B972B"/>
                </a:solidFill>
                <a:latin typeface="Arial"/>
                <a:cs typeface="Arial"/>
              </a:rPr>
              <a:t>sub-documents</a:t>
            </a:r>
          </a:p>
        </p:txBody>
      </p:sp>
      <p:sp>
        <p:nvSpPr>
          <p:cNvPr id="15" name="TextBox 14"/>
          <p:cNvSpPr txBox="1"/>
          <p:nvPr/>
        </p:nvSpPr>
        <p:spPr>
          <a:xfrm>
            <a:off x="1493564" y="2805055"/>
            <a:ext cx="526744" cy="246221"/>
          </a:xfrm>
          <a:prstGeom prst="rect">
            <a:avLst/>
          </a:prstGeom>
          <a:noFill/>
        </p:spPr>
        <p:txBody>
          <a:bodyPr wrap="none" rtlCol="0">
            <a:spAutoFit/>
          </a:bodyPr>
          <a:lstStyle/>
          <a:p>
            <a:r>
              <a:rPr lang="en-US" sz="1000" dirty="0">
                <a:solidFill>
                  <a:srgbClr val="5B972B"/>
                </a:solidFill>
                <a:latin typeface="Arial"/>
                <a:cs typeface="Arial"/>
              </a:rPr>
              <a:t>Fields</a:t>
            </a:r>
          </a:p>
        </p:txBody>
      </p:sp>
      <p:cxnSp>
        <p:nvCxnSpPr>
          <p:cNvPr id="16" name="Straight Arrow Connector 15"/>
          <p:cNvCxnSpPr/>
          <p:nvPr/>
        </p:nvCxnSpPr>
        <p:spPr>
          <a:xfrm flipV="1">
            <a:off x="2022425" y="2266950"/>
            <a:ext cx="742412" cy="658569"/>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5" idx="3"/>
          </p:cNvCxnSpPr>
          <p:nvPr/>
        </p:nvCxnSpPr>
        <p:spPr>
          <a:xfrm flipV="1">
            <a:off x="2020308" y="2774128"/>
            <a:ext cx="744529" cy="154038"/>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5" idx="3"/>
          </p:cNvCxnSpPr>
          <p:nvPr/>
        </p:nvCxnSpPr>
        <p:spPr>
          <a:xfrm>
            <a:off x="2020308" y="2928166"/>
            <a:ext cx="744529" cy="329384"/>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7371058" y="1892224"/>
            <a:ext cx="2428167" cy="246221"/>
          </a:xfrm>
          <a:prstGeom prst="rect">
            <a:avLst/>
          </a:prstGeom>
          <a:noFill/>
        </p:spPr>
        <p:txBody>
          <a:bodyPr wrap="square" rtlCol="0">
            <a:spAutoFit/>
          </a:bodyPr>
          <a:lstStyle/>
          <a:p>
            <a:r>
              <a:rPr lang="en-US" sz="1000" dirty="0">
                <a:solidFill>
                  <a:srgbClr val="5B972B"/>
                </a:solidFill>
                <a:latin typeface="Arial"/>
                <a:cs typeface="Arial"/>
              </a:rPr>
              <a:t>Typed field values</a:t>
            </a:r>
          </a:p>
        </p:txBody>
      </p:sp>
      <p:cxnSp>
        <p:nvCxnSpPr>
          <p:cNvPr id="20" name="Straight Arrow Connector 19"/>
          <p:cNvCxnSpPr>
            <a:stCxn id="19" idx="1"/>
          </p:cNvCxnSpPr>
          <p:nvPr/>
        </p:nvCxnSpPr>
        <p:spPr>
          <a:xfrm flipH="1" flipV="1">
            <a:off x="4640802" y="1707451"/>
            <a:ext cx="2730256" cy="307884"/>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9" idx="1"/>
          </p:cNvCxnSpPr>
          <p:nvPr/>
        </p:nvCxnSpPr>
        <p:spPr>
          <a:xfrm flipH="1">
            <a:off x="4495800" y="2015335"/>
            <a:ext cx="2875258" cy="45961"/>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19" idx="1"/>
          </p:cNvCxnSpPr>
          <p:nvPr/>
        </p:nvCxnSpPr>
        <p:spPr>
          <a:xfrm flipH="1">
            <a:off x="4953002" y="2015335"/>
            <a:ext cx="2418056" cy="404015"/>
          </a:xfrm>
          <a:prstGeom prst="straightConnector1">
            <a:avLst/>
          </a:prstGeom>
          <a:ln w="9525">
            <a:solidFill>
              <a:srgbClr val="5B972B"/>
            </a:solidFill>
            <a:prstDash val="sysDot"/>
            <a:tailEnd type="arrow"/>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6400800" y="2527907"/>
            <a:ext cx="1636889" cy="246221"/>
          </a:xfrm>
          <a:prstGeom prst="rect">
            <a:avLst/>
          </a:prstGeom>
          <a:noFill/>
        </p:spPr>
        <p:txBody>
          <a:bodyPr wrap="square" rtlCol="0">
            <a:spAutoFit/>
          </a:bodyPr>
          <a:lstStyle/>
          <a:p>
            <a:r>
              <a:rPr lang="en-US" sz="1000" dirty="0">
                <a:solidFill>
                  <a:schemeClr val="accent4"/>
                </a:solidFill>
                <a:latin typeface="Arial"/>
                <a:cs typeface="Arial"/>
              </a:rPr>
              <a:t>Fields can contain arrays</a:t>
            </a:r>
          </a:p>
        </p:txBody>
      </p:sp>
      <p:sp>
        <p:nvSpPr>
          <p:cNvPr id="35" name="TextBox 34"/>
          <p:cNvSpPr txBox="1"/>
          <p:nvPr/>
        </p:nvSpPr>
        <p:spPr>
          <a:xfrm rot="446347">
            <a:off x="4909603" y="1431650"/>
            <a:ext cx="519668" cy="246221"/>
          </a:xfrm>
          <a:prstGeom prst="rect">
            <a:avLst/>
          </a:prstGeom>
          <a:noFill/>
        </p:spPr>
        <p:txBody>
          <a:bodyPr wrap="none" rtlCol="0">
            <a:spAutoFit/>
          </a:bodyPr>
          <a:lstStyle/>
          <a:p>
            <a:r>
              <a:rPr lang="en-US" sz="1000" dirty="0" smtClean="0">
                <a:solidFill>
                  <a:srgbClr val="5B972B"/>
                </a:solidFill>
                <a:latin typeface="Arial"/>
                <a:cs typeface="Arial"/>
              </a:rPr>
              <a:t>String</a:t>
            </a:r>
            <a:endParaRPr lang="en-US" sz="1000" dirty="0">
              <a:solidFill>
                <a:srgbClr val="5B972B"/>
              </a:solidFill>
              <a:latin typeface="Arial"/>
              <a:cs typeface="Arial"/>
            </a:endParaRPr>
          </a:p>
        </p:txBody>
      </p:sp>
      <p:sp>
        <p:nvSpPr>
          <p:cNvPr id="36" name="TextBox 35"/>
          <p:cNvSpPr txBox="1"/>
          <p:nvPr/>
        </p:nvSpPr>
        <p:spPr>
          <a:xfrm>
            <a:off x="4646462" y="1769114"/>
            <a:ext cx="640770" cy="246221"/>
          </a:xfrm>
          <a:prstGeom prst="rect">
            <a:avLst/>
          </a:prstGeom>
          <a:noFill/>
        </p:spPr>
        <p:txBody>
          <a:bodyPr wrap="none" rtlCol="0">
            <a:spAutoFit/>
          </a:bodyPr>
          <a:lstStyle/>
          <a:p>
            <a:r>
              <a:rPr lang="en-US" sz="1000" dirty="0" smtClean="0">
                <a:solidFill>
                  <a:srgbClr val="5B972B"/>
                </a:solidFill>
                <a:latin typeface="Arial"/>
                <a:cs typeface="Arial"/>
              </a:rPr>
              <a:t>Number</a:t>
            </a:r>
            <a:endParaRPr lang="en-US" sz="1000" dirty="0">
              <a:solidFill>
                <a:srgbClr val="5B972B"/>
              </a:solidFill>
              <a:latin typeface="Arial"/>
              <a:cs typeface="Arial"/>
            </a:endParaRPr>
          </a:p>
        </p:txBody>
      </p:sp>
      <p:sp>
        <p:nvSpPr>
          <p:cNvPr id="37" name="TextBox 36"/>
          <p:cNvSpPr txBox="1"/>
          <p:nvPr/>
        </p:nvSpPr>
        <p:spPr>
          <a:xfrm rot="21089989">
            <a:off x="4978656" y="2081565"/>
            <a:ext cx="954608" cy="246221"/>
          </a:xfrm>
          <a:prstGeom prst="rect">
            <a:avLst/>
          </a:prstGeom>
          <a:noFill/>
        </p:spPr>
        <p:txBody>
          <a:bodyPr wrap="none" rtlCol="0">
            <a:spAutoFit/>
          </a:bodyPr>
          <a:lstStyle/>
          <a:p>
            <a:r>
              <a:rPr lang="en-US" sz="1000" dirty="0" smtClean="0">
                <a:solidFill>
                  <a:srgbClr val="5B972B"/>
                </a:solidFill>
                <a:latin typeface="Arial"/>
                <a:cs typeface="Arial"/>
              </a:rPr>
              <a:t>Geo-Location</a:t>
            </a:r>
            <a:endParaRPr lang="en-US" sz="1000" dirty="0">
              <a:solidFill>
                <a:srgbClr val="5B972B"/>
              </a:solidFill>
              <a:latin typeface="Arial"/>
              <a:cs typeface="Arial"/>
            </a:endParaRPr>
          </a:p>
        </p:txBody>
      </p:sp>
    </p:spTree>
    <p:extLst>
      <p:ext uri="{BB962C8B-B14F-4D97-AF65-F5344CB8AC3E}">
        <p14:creationId xmlns:p14="http://schemas.microsoft.com/office/powerpoint/2010/main" val="15650253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1750"/>
            <a:ext cx="8229600" cy="857250"/>
          </a:xfrm>
        </p:spPr>
        <p:txBody>
          <a:bodyPr/>
          <a:lstStyle/>
          <a:p>
            <a:pPr algn="l"/>
            <a:r>
              <a:rPr lang="fr-FR" dirty="0" err="1" smtClean="0"/>
              <a:t>Geospatial</a:t>
            </a:r>
            <a:r>
              <a:rPr lang="fr-FR" dirty="0" smtClean="0"/>
              <a:t> </a:t>
            </a:r>
            <a:r>
              <a:rPr lang="fr-FR" dirty="0" err="1" smtClean="0"/>
              <a:t>query</a:t>
            </a:r>
            <a:r>
              <a:rPr lang="fr-FR" dirty="0" smtClean="0"/>
              <a:t> </a:t>
            </a:r>
            <a:r>
              <a:rPr lang="fr-FR" dirty="0" err="1" smtClean="0"/>
              <a:t>operators</a:t>
            </a:r>
            <a:r>
              <a:rPr lang="fr-FR" dirty="0" smtClean="0"/>
              <a:t> </a:t>
            </a:r>
            <a:r>
              <a:rPr lang="fr-FR" dirty="0" err="1" smtClean="0"/>
              <a:t>sample</a:t>
            </a:r>
            <a:r>
              <a:rPr lang="fr-FR" dirty="0" smtClean="0"/>
              <a:t> </a:t>
            </a:r>
            <a:endParaRPr lang="fr-FR" dirty="0"/>
          </a:p>
        </p:txBody>
      </p:sp>
      <p:graphicFrame>
        <p:nvGraphicFramePr>
          <p:cNvPr id="4" name="Espace réservé du contenu 3"/>
          <p:cNvGraphicFramePr>
            <a:graphicFrameLocks noGrp="1"/>
          </p:cNvGraphicFramePr>
          <p:nvPr>
            <p:ph idx="1"/>
          </p:nvPr>
        </p:nvGraphicFramePr>
        <p:xfrm>
          <a:off x="1173730" y="1189907"/>
          <a:ext cx="6796540" cy="3414561"/>
        </p:xfrm>
        <a:graphic>
          <a:graphicData uri="http://schemas.openxmlformats.org/drawingml/2006/table">
            <a:tbl>
              <a:tblPr/>
              <a:tblGrid>
                <a:gridCol w="1835066"/>
                <a:gridCol w="4961474"/>
              </a:tblGrid>
              <a:tr h="390172">
                <a:tc>
                  <a:txBody>
                    <a:bodyPr/>
                    <a:lstStyle/>
                    <a:p>
                      <a:pPr algn="l"/>
                      <a:r>
                        <a:rPr lang="fr-FR" sz="1500">
                          <a:effectLst/>
                        </a:rPr>
                        <a:t>Name</a:t>
                      </a:r>
                    </a:p>
                  </a:txBody>
                  <a:tcPr marL="52442" marR="52442" marT="37759" marB="125862" anchor="ctr">
                    <a:lnL>
                      <a:noFill/>
                    </a:lnL>
                    <a:lnR>
                      <a:noFill/>
                    </a:lnR>
                    <a:lnT>
                      <a:noFill/>
                    </a:lnT>
                    <a:lnB w="12700" cap="flat" cmpd="sng" algn="ctr">
                      <a:solidFill>
                        <a:srgbClr val="EBEBED"/>
                      </a:solidFill>
                      <a:prstDash val="solid"/>
                      <a:round/>
                      <a:headEnd type="none" w="med" len="med"/>
                      <a:tailEnd type="none" w="med" len="med"/>
                    </a:lnB>
                    <a:solidFill>
                      <a:srgbClr val="FFFFFF"/>
                    </a:solidFill>
                  </a:tcPr>
                </a:tc>
                <a:tc>
                  <a:txBody>
                    <a:bodyPr/>
                    <a:lstStyle/>
                    <a:p>
                      <a:pPr algn="l"/>
                      <a:r>
                        <a:rPr lang="fr-FR" sz="1500" dirty="0">
                          <a:effectLst/>
                        </a:rPr>
                        <a:t>Description</a:t>
                      </a:r>
                    </a:p>
                  </a:txBody>
                  <a:tcPr marL="52442" marR="52442" marT="37759" marB="125862" anchor="ctr">
                    <a:lnL>
                      <a:noFill/>
                    </a:lnL>
                    <a:lnR>
                      <a:noFill/>
                    </a:lnR>
                    <a:lnT>
                      <a:noFill/>
                    </a:lnT>
                    <a:lnB w="12700" cap="flat" cmpd="sng" algn="ctr">
                      <a:solidFill>
                        <a:srgbClr val="EBEBED"/>
                      </a:solidFill>
                      <a:prstDash val="solid"/>
                      <a:round/>
                      <a:headEnd type="none" w="med" len="med"/>
                      <a:tailEnd type="none" w="med" len="med"/>
                    </a:lnB>
                    <a:solidFill>
                      <a:srgbClr val="FFFFFF"/>
                    </a:solidFill>
                  </a:tcPr>
                </a:tc>
              </a:tr>
              <a:tr h="694338">
                <a:tc>
                  <a:txBody>
                    <a:bodyPr/>
                    <a:lstStyle/>
                    <a:p>
                      <a:pPr algn="l"/>
                      <a:r>
                        <a:rPr lang="fr-FR" sz="1500" u="none" strike="noStrike">
                          <a:solidFill>
                            <a:srgbClr val="006CBC"/>
                          </a:solidFill>
                          <a:effectLst/>
                          <a:latin typeface="Source Code Pro" charset="0"/>
                          <a:hlinkClick r:id="rId2" tooltip="$geoWithin"/>
                        </a:rPr>
                        <a:t>$geoWithin</a:t>
                      </a:r>
                      <a:endParaRPr lang="fr-FR" sz="1500">
                        <a:effectLst/>
                      </a:endParaRPr>
                    </a:p>
                  </a:txBody>
                  <a:tcPr marL="52442" marR="52442" marT="115373" marB="125862" anchor="ctr">
                    <a:lnL>
                      <a:noFill/>
                    </a:lnL>
                    <a:lnR>
                      <a:noFill/>
                    </a:lnR>
                    <a:lnT w="12700" cap="flat" cmpd="sng" algn="ctr">
                      <a:solidFill>
                        <a:srgbClr val="EBEBED"/>
                      </a:solidFill>
                      <a:prstDash val="solid"/>
                      <a:round/>
                      <a:headEnd type="none" w="med" len="med"/>
                      <a:tailEnd type="none" w="med" len="med"/>
                    </a:lnT>
                    <a:lnB w="12700" cap="flat" cmpd="sng" algn="ctr">
                      <a:solidFill>
                        <a:srgbClr val="EBEBED"/>
                      </a:solidFill>
                      <a:prstDash val="solid"/>
                      <a:round/>
                      <a:headEnd type="none" w="med" len="med"/>
                      <a:tailEnd type="none" w="med" len="med"/>
                    </a:lnB>
                    <a:solidFill>
                      <a:srgbClr val="FFFFFF"/>
                    </a:solidFill>
                  </a:tcPr>
                </a:tc>
                <a:tc>
                  <a:txBody>
                    <a:bodyPr/>
                    <a:lstStyle/>
                    <a:p>
                      <a:pPr algn="l"/>
                      <a:r>
                        <a:rPr lang="fr-FR" sz="1500">
                          <a:effectLst/>
                        </a:rPr>
                        <a:t>Selects geometries within a bounding </a:t>
                      </a:r>
                      <a:r>
                        <a:rPr lang="fr-FR" sz="1500" i="0" u="none" strike="noStrike">
                          <a:solidFill>
                            <a:srgbClr val="006CBC"/>
                          </a:solidFill>
                          <a:effectLst/>
                          <a:hlinkClick r:id="rId3"/>
                        </a:rPr>
                        <a:t>GeoJSON geometry</a:t>
                      </a:r>
                      <a:r>
                        <a:rPr lang="fr-FR" sz="1500">
                          <a:effectLst/>
                        </a:rPr>
                        <a:t>. The </a:t>
                      </a:r>
                      <a:r>
                        <a:rPr lang="fr-FR" sz="1500" i="0" u="none" strike="noStrike">
                          <a:solidFill>
                            <a:srgbClr val="006CBC"/>
                          </a:solidFill>
                          <a:effectLst/>
                          <a:hlinkClick r:id="rId4"/>
                        </a:rPr>
                        <a:t>2dsphere</a:t>
                      </a:r>
                      <a:r>
                        <a:rPr lang="fr-FR" sz="1500">
                          <a:effectLst/>
                        </a:rPr>
                        <a:t> and </a:t>
                      </a:r>
                      <a:r>
                        <a:rPr lang="fr-FR" sz="1500" i="0" u="none" strike="noStrike">
                          <a:solidFill>
                            <a:srgbClr val="006CBC"/>
                          </a:solidFill>
                          <a:effectLst/>
                          <a:hlinkClick r:id="rId5"/>
                        </a:rPr>
                        <a:t>2d</a:t>
                      </a:r>
                      <a:r>
                        <a:rPr lang="fr-FR" sz="1500">
                          <a:effectLst/>
                        </a:rPr>
                        <a:t>indexes support </a:t>
                      </a:r>
                      <a:r>
                        <a:rPr lang="fr-FR" sz="1500" u="none" strike="noStrike">
                          <a:solidFill>
                            <a:srgbClr val="006CBC"/>
                          </a:solidFill>
                          <a:effectLst/>
                          <a:latin typeface="Source Code Pro" charset="0"/>
                          <a:hlinkClick r:id="rId2" tooltip="$geoWithin"/>
                        </a:rPr>
                        <a:t>$geoWithin</a:t>
                      </a:r>
                      <a:r>
                        <a:rPr lang="fr-FR" sz="1500">
                          <a:effectLst/>
                        </a:rPr>
                        <a:t>.</a:t>
                      </a:r>
                    </a:p>
                  </a:txBody>
                  <a:tcPr marL="52442" marR="52442" marT="115373" marB="125862" anchor="ctr">
                    <a:lnL>
                      <a:noFill/>
                    </a:lnL>
                    <a:lnR>
                      <a:noFill/>
                    </a:lnR>
                    <a:lnT w="12700" cap="flat" cmpd="sng" algn="ctr">
                      <a:solidFill>
                        <a:srgbClr val="EBEBED"/>
                      </a:solidFill>
                      <a:prstDash val="solid"/>
                      <a:round/>
                      <a:headEnd type="none" w="med" len="med"/>
                      <a:tailEnd type="none" w="med" len="med"/>
                    </a:lnT>
                    <a:lnB w="12700" cap="flat" cmpd="sng" algn="ctr">
                      <a:solidFill>
                        <a:srgbClr val="EBEBED"/>
                      </a:solidFill>
                      <a:prstDash val="solid"/>
                      <a:round/>
                      <a:headEnd type="none" w="med" len="med"/>
                      <a:tailEnd type="none" w="med" len="med"/>
                    </a:lnB>
                    <a:solidFill>
                      <a:srgbClr val="FFFFFF"/>
                    </a:solidFill>
                  </a:tcPr>
                </a:tc>
              </a:tr>
              <a:tr h="694338">
                <a:tc>
                  <a:txBody>
                    <a:bodyPr/>
                    <a:lstStyle/>
                    <a:p>
                      <a:pPr algn="l"/>
                      <a:r>
                        <a:rPr lang="fr-FR" sz="1500" u="none" strike="noStrike">
                          <a:solidFill>
                            <a:srgbClr val="006CBC"/>
                          </a:solidFill>
                          <a:effectLst/>
                          <a:latin typeface="Source Code Pro" charset="0"/>
                          <a:hlinkClick r:id="rId6" tooltip="$geoIntersects"/>
                        </a:rPr>
                        <a:t>$geoIntersects</a:t>
                      </a:r>
                      <a:endParaRPr lang="fr-FR" sz="1500">
                        <a:effectLst/>
                      </a:endParaRPr>
                    </a:p>
                  </a:txBody>
                  <a:tcPr marL="52442" marR="52442" marT="115373" marB="125862" anchor="ctr">
                    <a:lnL>
                      <a:noFill/>
                    </a:lnL>
                    <a:lnR>
                      <a:noFill/>
                    </a:lnR>
                    <a:lnT w="12700" cap="flat" cmpd="sng" algn="ctr">
                      <a:solidFill>
                        <a:srgbClr val="EBEBED"/>
                      </a:solidFill>
                      <a:prstDash val="solid"/>
                      <a:round/>
                      <a:headEnd type="none" w="med" len="med"/>
                      <a:tailEnd type="none" w="med" len="med"/>
                    </a:lnT>
                    <a:lnB w="12700" cap="flat" cmpd="sng" algn="ctr">
                      <a:solidFill>
                        <a:srgbClr val="EBEBED"/>
                      </a:solidFill>
                      <a:prstDash val="solid"/>
                      <a:round/>
                      <a:headEnd type="none" w="med" len="med"/>
                      <a:tailEnd type="none" w="med" len="med"/>
                    </a:lnB>
                    <a:solidFill>
                      <a:srgbClr val="FFFFFF"/>
                    </a:solidFill>
                  </a:tcPr>
                </a:tc>
                <a:tc>
                  <a:txBody>
                    <a:bodyPr/>
                    <a:lstStyle/>
                    <a:p>
                      <a:pPr algn="l"/>
                      <a:r>
                        <a:rPr lang="fr-FR" sz="1500">
                          <a:effectLst/>
                        </a:rPr>
                        <a:t>Selects geometries that intersect with a </a:t>
                      </a:r>
                      <a:r>
                        <a:rPr lang="fr-FR" sz="1500" i="0" u="none" strike="noStrike">
                          <a:solidFill>
                            <a:srgbClr val="006CBC"/>
                          </a:solidFill>
                          <a:effectLst/>
                          <a:hlinkClick r:id="rId7"/>
                        </a:rPr>
                        <a:t>GeoJSON</a:t>
                      </a:r>
                      <a:r>
                        <a:rPr lang="fr-FR" sz="1500">
                          <a:effectLst/>
                        </a:rPr>
                        <a:t> geometry. The </a:t>
                      </a:r>
                      <a:r>
                        <a:rPr lang="fr-FR" sz="1500" i="0" u="none" strike="noStrike">
                          <a:solidFill>
                            <a:srgbClr val="006CBC"/>
                          </a:solidFill>
                          <a:effectLst/>
                          <a:hlinkClick r:id="rId4"/>
                        </a:rPr>
                        <a:t>2dsphere</a:t>
                      </a:r>
                      <a:r>
                        <a:rPr lang="fr-FR" sz="1500">
                          <a:effectLst/>
                        </a:rPr>
                        <a:t> index supports </a:t>
                      </a:r>
                      <a:r>
                        <a:rPr lang="fr-FR" sz="1500" u="none" strike="noStrike">
                          <a:solidFill>
                            <a:srgbClr val="006CBC"/>
                          </a:solidFill>
                          <a:effectLst/>
                          <a:latin typeface="Source Code Pro" charset="0"/>
                          <a:hlinkClick r:id="rId6" tooltip="$geoIntersects"/>
                        </a:rPr>
                        <a:t>$geoIntersects</a:t>
                      </a:r>
                      <a:r>
                        <a:rPr lang="fr-FR" sz="1500">
                          <a:effectLst/>
                        </a:rPr>
                        <a:t>.</a:t>
                      </a:r>
                    </a:p>
                  </a:txBody>
                  <a:tcPr marL="52442" marR="52442" marT="115373" marB="125862" anchor="ctr">
                    <a:lnL>
                      <a:noFill/>
                    </a:lnL>
                    <a:lnR>
                      <a:noFill/>
                    </a:lnR>
                    <a:lnT w="12700" cap="flat" cmpd="sng" algn="ctr">
                      <a:solidFill>
                        <a:srgbClr val="EBEBED"/>
                      </a:solidFill>
                      <a:prstDash val="solid"/>
                      <a:round/>
                      <a:headEnd type="none" w="med" len="med"/>
                      <a:tailEnd type="none" w="med" len="med"/>
                    </a:lnT>
                    <a:lnB w="12700" cap="flat" cmpd="sng" algn="ctr">
                      <a:solidFill>
                        <a:srgbClr val="EBEBED"/>
                      </a:solidFill>
                      <a:prstDash val="solid"/>
                      <a:round/>
                      <a:headEnd type="none" w="med" len="med"/>
                      <a:tailEnd type="none" w="med" len="med"/>
                    </a:lnB>
                    <a:solidFill>
                      <a:srgbClr val="FFFFFF"/>
                    </a:solidFill>
                  </a:tcPr>
                </a:tc>
              </a:tr>
              <a:tr h="694338">
                <a:tc>
                  <a:txBody>
                    <a:bodyPr/>
                    <a:lstStyle/>
                    <a:p>
                      <a:pPr algn="l"/>
                      <a:r>
                        <a:rPr lang="fr-FR" sz="1500" u="none" strike="noStrike">
                          <a:solidFill>
                            <a:srgbClr val="006CBC"/>
                          </a:solidFill>
                          <a:effectLst/>
                          <a:latin typeface="Source Code Pro" charset="0"/>
                          <a:hlinkClick r:id="rId8" tooltip="$near"/>
                        </a:rPr>
                        <a:t>$near</a:t>
                      </a:r>
                      <a:endParaRPr lang="fr-FR" sz="1500">
                        <a:effectLst/>
                      </a:endParaRPr>
                    </a:p>
                  </a:txBody>
                  <a:tcPr marL="52442" marR="52442" marT="115373" marB="125862" anchor="ctr">
                    <a:lnL>
                      <a:noFill/>
                    </a:lnL>
                    <a:lnR>
                      <a:noFill/>
                    </a:lnR>
                    <a:lnT w="12700" cap="flat" cmpd="sng" algn="ctr">
                      <a:solidFill>
                        <a:srgbClr val="EBEBED"/>
                      </a:solidFill>
                      <a:prstDash val="solid"/>
                      <a:round/>
                      <a:headEnd type="none" w="med" len="med"/>
                      <a:tailEnd type="none" w="med" len="med"/>
                    </a:lnT>
                    <a:lnB w="12700" cap="flat" cmpd="sng" algn="ctr">
                      <a:solidFill>
                        <a:srgbClr val="EBEBED"/>
                      </a:solidFill>
                      <a:prstDash val="solid"/>
                      <a:round/>
                      <a:headEnd type="none" w="med" len="med"/>
                      <a:tailEnd type="none" w="med" len="med"/>
                    </a:lnB>
                    <a:solidFill>
                      <a:srgbClr val="FFFFFF"/>
                    </a:solidFill>
                  </a:tcPr>
                </a:tc>
                <a:tc>
                  <a:txBody>
                    <a:bodyPr/>
                    <a:lstStyle/>
                    <a:p>
                      <a:pPr algn="l"/>
                      <a:r>
                        <a:rPr lang="fr-FR" sz="1500">
                          <a:effectLst/>
                        </a:rPr>
                        <a:t>Returns geospatial objects in proximity to a point. Requires a geospatial index. The</a:t>
                      </a:r>
                      <a:r>
                        <a:rPr lang="fr-FR" sz="1500" i="0" u="none" strike="noStrike">
                          <a:solidFill>
                            <a:srgbClr val="006CBC"/>
                          </a:solidFill>
                          <a:effectLst/>
                          <a:hlinkClick r:id="rId4"/>
                        </a:rPr>
                        <a:t>2dsphere</a:t>
                      </a:r>
                      <a:r>
                        <a:rPr lang="fr-FR" sz="1500">
                          <a:effectLst/>
                        </a:rPr>
                        <a:t> and </a:t>
                      </a:r>
                      <a:r>
                        <a:rPr lang="fr-FR" sz="1500" i="0" u="none" strike="noStrike">
                          <a:solidFill>
                            <a:srgbClr val="006CBC"/>
                          </a:solidFill>
                          <a:effectLst/>
                          <a:hlinkClick r:id="rId5"/>
                        </a:rPr>
                        <a:t>2d</a:t>
                      </a:r>
                      <a:r>
                        <a:rPr lang="fr-FR" sz="1500">
                          <a:effectLst/>
                        </a:rPr>
                        <a:t> indexes support </a:t>
                      </a:r>
                      <a:r>
                        <a:rPr lang="fr-FR" sz="1500" u="none" strike="noStrike">
                          <a:solidFill>
                            <a:srgbClr val="006CBC"/>
                          </a:solidFill>
                          <a:effectLst/>
                          <a:latin typeface="Source Code Pro" charset="0"/>
                          <a:hlinkClick r:id="rId8" tooltip="$near"/>
                        </a:rPr>
                        <a:t>$near</a:t>
                      </a:r>
                      <a:r>
                        <a:rPr lang="fr-FR" sz="1500">
                          <a:effectLst/>
                        </a:rPr>
                        <a:t>.</a:t>
                      </a:r>
                    </a:p>
                  </a:txBody>
                  <a:tcPr marL="52442" marR="52442" marT="115373" marB="125862" anchor="ctr">
                    <a:lnL>
                      <a:noFill/>
                    </a:lnL>
                    <a:lnR>
                      <a:noFill/>
                    </a:lnR>
                    <a:lnT w="12700" cap="flat" cmpd="sng" algn="ctr">
                      <a:solidFill>
                        <a:srgbClr val="EBEBED"/>
                      </a:solidFill>
                      <a:prstDash val="solid"/>
                      <a:round/>
                      <a:headEnd type="none" w="med" len="med"/>
                      <a:tailEnd type="none" w="med" len="med"/>
                    </a:lnT>
                    <a:lnB w="12700" cap="flat" cmpd="sng" algn="ctr">
                      <a:solidFill>
                        <a:srgbClr val="EBEBED"/>
                      </a:solidFill>
                      <a:prstDash val="solid"/>
                      <a:round/>
                      <a:headEnd type="none" w="med" len="med"/>
                      <a:tailEnd type="none" w="med" len="med"/>
                    </a:lnB>
                    <a:solidFill>
                      <a:srgbClr val="FFFFFF"/>
                    </a:solidFill>
                  </a:tcPr>
                </a:tc>
              </a:tr>
              <a:tr h="920889">
                <a:tc>
                  <a:txBody>
                    <a:bodyPr/>
                    <a:lstStyle/>
                    <a:p>
                      <a:pPr algn="l"/>
                      <a:r>
                        <a:rPr lang="fr-FR" sz="1500" u="none" strike="noStrike">
                          <a:solidFill>
                            <a:srgbClr val="006CBC"/>
                          </a:solidFill>
                          <a:effectLst/>
                          <a:latin typeface="Source Code Pro" charset="0"/>
                          <a:hlinkClick r:id="rId9" tooltip="$nearSphere"/>
                        </a:rPr>
                        <a:t>$nearSphere</a:t>
                      </a:r>
                      <a:endParaRPr lang="fr-FR" sz="1500">
                        <a:effectLst/>
                      </a:endParaRPr>
                    </a:p>
                  </a:txBody>
                  <a:tcPr marL="52442" marR="52442" marT="115373" marB="125862" anchor="ctr">
                    <a:lnL>
                      <a:noFill/>
                    </a:lnL>
                    <a:lnR>
                      <a:noFill/>
                    </a:lnR>
                    <a:lnT w="12700" cap="flat" cmpd="sng" algn="ctr">
                      <a:solidFill>
                        <a:srgbClr val="EBEBED"/>
                      </a:solidFill>
                      <a:prstDash val="solid"/>
                      <a:round/>
                      <a:headEnd type="none" w="med" len="med"/>
                      <a:tailEnd type="none" w="med" len="med"/>
                    </a:lnT>
                    <a:lnB w="12700" cap="flat" cmpd="sng" algn="ctr">
                      <a:solidFill>
                        <a:srgbClr val="EBEBED"/>
                      </a:solidFill>
                      <a:prstDash val="solid"/>
                      <a:round/>
                      <a:headEnd type="none" w="med" len="med"/>
                      <a:tailEnd type="none" w="med" len="med"/>
                    </a:lnB>
                    <a:solidFill>
                      <a:srgbClr val="FFFFFF"/>
                    </a:solidFill>
                  </a:tcPr>
                </a:tc>
                <a:tc>
                  <a:txBody>
                    <a:bodyPr/>
                    <a:lstStyle/>
                    <a:p>
                      <a:pPr algn="l"/>
                      <a:r>
                        <a:rPr lang="fr-FR" sz="1500" dirty="0" err="1">
                          <a:effectLst/>
                        </a:rPr>
                        <a:t>Returns</a:t>
                      </a:r>
                      <a:r>
                        <a:rPr lang="fr-FR" sz="1500" dirty="0">
                          <a:effectLst/>
                        </a:rPr>
                        <a:t> </a:t>
                      </a:r>
                      <a:r>
                        <a:rPr lang="fr-FR" sz="1500" dirty="0" err="1">
                          <a:effectLst/>
                        </a:rPr>
                        <a:t>geospatial</a:t>
                      </a:r>
                      <a:r>
                        <a:rPr lang="fr-FR" sz="1500" dirty="0">
                          <a:effectLst/>
                        </a:rPr>
                        <a:t> </a:t>
                      </a:r>
                      <a:r>
                        <a:rPr lang="fr-FR" sz="1500" dirty="0" err="1">
                          <a:effectLst/>
                        </a:rPr>
                        <a:t>objects</a:t>
                      </a:r>
                      <a:r>
                        <a:rPr lang="fr-FR" sz="1500" dirty="0">
                          <a:effectLst/>
                        </a:rPr>
                        <a:t> in </a:t>
                      </a:r>
                      <a:r>
                        <a:rPr lang="fr-FR" sz="1500" dirty="0" err="1">
                          <a:effectLst/>
                        </a:rPr>
                        <a:t>proximity</a:t>
                      </a:r>
                      <a:r>
                        <a:rPr lang="fr-FR" sz="1500" dirty="0">
                          <a:effectLst/>
                        </a:rPr>
                        <a:t> to a point on a </a:t>
                      </a:r>
                      <a:r>
                        <a:rPr lang="fr-FR" sz="1500" dirty="0" err="1">
                          <a:effectLst/>
                        </a:rPr>
                        <a:t>sphere</a:t>
                      </a:r>
                      <a:r>
                        <a:rPr lang="fr-FR" sz="1500" dirty="0">
                          <a:effectLst/>
                        </a:rPr>
                        <a:t>. </a:t>
                      </a:r>
                      <a:r>
                        <a:rPr lang="fr-FR" sz="1500" dirty="0" err="1">
                          <a:effectLst/>
                        </a:rPr>
                        <a:t>Requires</a:t>
                      </a:r>
                      <a:r>
                        <a:rPr lang="fr-FR" sz="1500" dirty="0">
                          <a:effectLst/>
                        </a:rPr>
                        <a:t> a </a:t>
                      </a:r>
                      <a:r>
                        <a:rPr lang="fr-FR" sz="1500" dirty="0" err="1">
                          <a:effectLst/>
                        </a:rPr>
                        <a:t>geospatial</a:t>
                      </a:r>
                      <a:r>
                        <a:rPr lang="fr-FR" sz="1500" dirty="0">
                          <a:effectLst/>
                        </a:rPr>
                        <a:t> index. The </a:t>
                      </a:r>
                      <a:r>
                        <a:rPr lang="fr-FR" sz="1500" i="0" u="none" strike="noStrike" dirty="0">
                          <a:solidFill>
                            <a:srgbClr val="006CBC"/>
                          </a:solidFill>
                          <a:effectLst/>
                          <a:hlinkClick r:id="rId4"/>
                        </a:rPr>
                        <a:t>2dsphere</a:t>
                      </a:r>
                      <a:r>
                        <a:rPr lang="fr-FR" sz="1500" dirty="0">
                          <a:effectLst/>
                        </a:rPr>
                        <a:t> and </a:t>
                      </a:r>
                      <a:r>
                        <a:rPr lang="fr-FR" sz="1500" i="0" u="none" strike="noStrike" dirty="0">
                          <a:solidFill>
                            <a:srgbClr val="006CBC"/>
                          </a:solidFill>
                          <a:effectLst/>
                          <a:hlinkClick r:id="rId5"/>
                        </a:rPr>
                        <a:t>2d</a:t>
                      </a:r>
                      <a:r>
                        <a:rPr lang="fr-FR" sz="1500" dirty="0">
                          <a:effectLst/>
                        </a:rPr>
                        <a:t> indexes support </a:t>
                      </a:r>
                      <a:r>
                        <a:rPr lang="fr-FR" sz="1500" u="none" strike="noStrike" dirty="0">
                          <a:solidFill>
                            <a:srgbClr val="006CBC"/>
                          </a:solidFill>
                          <a:effectLst/>
                          <a:latin typeface="Source Code Pro" charset="0"/>
                          <a:hlinkClick r:id="rId9" tooltip="$nearSphere"/>
                        </a:rPr>
                        <a:t>$nearSphere</a:t>
                      </a:r>
                      <a:r>
                        <a:rPr lang="fr-FR" sz="1500" dirty="0">
                          <a:effectLst/>
                        </a:rPr>
                        <a:t>.</a:t>
                      </a:r>
                    </a:p>
                  </a:txBody>
                  <a:tcPr marL="52442" marR="52442" marT="115373" marB="125862" anchor="ctr">
                    <a:lnL>
                      <a:noFill/>
                    </a:lnL>
                    <a:lnR>
                      <a:noFill/>
                    </a:lnR>
                    <a:lnT w="12700" cap="flat" cmpd="sng" algn="ctr">
                      <a:solidFill>
                        <a:srgbClr val="EBEBED"/>
                      </a:solidFill>
                      <a:prstDash val="solid"/>
                      <a:round/>
                      <a:headEnd type="none" w="med" len="med"/>
                      <a:tailEnd type="none" w="med" len="med"/>
                    </a:lnT>
                    <a:lnB w="12700" cap="flat" cmpd="sng" algn="ctr">
                      <a:solidFill>
                        <a:srgbClr val="EBEBED"/>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19615466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0448"/>
            <a:ext cx="8229600" cy="857250"/>
          </a:xfrm>
        </p:spPr>
        <p:txBody>
          <a:bodyPr>
            <a:normAutofit/>
          </a:bodyPr>
          <a:lstStyle/>
          <a:p>
            <a:pPr algn="l"/>
            <a:r>
              <a:rPr lang="en-US" dirty="0" smtClean="0"/>
              <a:t>Drivers &amp; Frameworks</a:t>
            </a:r>
            <a:endParaRPr lang="en-US" dirty="0"/>
          </a:p>
        </p:txBody>
      </p:sp>
      <p:pic>
        <p:nvPicPr>
          <p:cNvPr id="5" name="Picture 4" descr="687474703a2f2f662e636c2e6c792f6974656d732f30563253316e304b3169337931633132326730342f53637265656e25323053686f74253230323031322d30342d31312532306174253230392e35392e3432253230414d2e706e67.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04683" y="4263314"/>
            <a:ext cx="1059093" cy="321144"/>
          </a:xfrm>
          <a:prstGeom prst="rect">
            <a:avLst/>
          </a:prstGeom>
        </p:spPr>
      </p:pic>
      <p:cxnSp>
        <p:nvCxnSpPr>
          <p:cNvPr id="7" name="Straight Connector 6"/>
          <p:cNvCxnSpPr/>
          <p:nvPr/>
        </p:nvCxnSpPr>
        <p:spPr>
          <a:xfrm>
            <a:off x="489640" y="3371079"/>
            <a:ext cx="8229600" cy="0"/>
          </a:xfrm>
          <a:prstGeom prst="line">
            <a:avLst/>
          </a:prstGeom>
          <a:ln w="19050" cmpd="sng">
            <a:solidFill>
              <a:schemeClr val="bg1">
                <a:lumMod val="75000"/>
              </a:schemeClr>
            </a:solidFill>
            <a:prstDash val="sysDot"/>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02208" y="3973577"/>
            <a:ext cx="1134630" cy="664066"/>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99575" y="3546210"/>
            <a:ext cx="1583527" cy="439526"/>
          </a:xfrm>
          <a:prstGeom prst="rect">
            <a:avLst/>
          </a:prstGeom>
        </p:spPr>
      </p:pic>
      <p:sp>
        <p:nvSpPr>
          <p:cNvPr id="10" name="Content Placeholder 1"/>
          <p:cNvSpPr txBox="1">
            <a:spLocks/>
          </p:cNvSpPr>
          <p:nvPr/>
        </p:nvSpPr>
        <p:spPr bwMode="auto">
          <a:xfrm>
            <a:off x="6051236" y="4260449"/>
            <a:ext cx="1501774" cy="49021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lgn="l" defTabSz="457200" rtl="0" eaLnBrk="0" fontAlgn="base" hangingPunct="0">
              <a:spcBef>
                <a:spcPts val="1275"/>
              </a:spcBef>
              <a:spcAft>
                <a:spcPct val="0"/>
              </a:spcAft>
              <a:buFont typeface="Arial" charset="0"/>
              <a:buChar char="•"/>
              <a:defRPr sz="2800" kern="1200">
                <a:solidFill>
                  <a:srgbClr val="595959"/>
                </a:solidFill>
                <a:latin typeface="+mn-lt"/>
                <a:ea typeface="ＭＳ Ｐゴシック" charset="0"/>
                <a:cs typeface="ＭＳ Ｐゴシック" charset="0"/>
              </a:defRPr>
            </a:lvl1pPr>
            <a:lvl2pPr marL="742950" indent="-285750" algn="l" defTabSz="457200" rtl="0" eaLnBrk="0" fontAlgn="base" hangingPunct="0">
              <a:lnSpc>
                <a:spcPts val="2775"/>
              </a:lnSpc>
              <a:spcBef>
                <a:spcPts val="600"/>
              </a:spcBef>
              <a:spcAft>
                <a:spcPct val="0"/>
              </a:spcAft>
              <a:buFont typeface="Arial" charset="0"/>
              <a:buChar char="–"/>
              <a:defRPr sz="2400" kern="1200">
                <a:solidFill>
                  <a:srgbClr val="595959"/>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Bef>
                <a:spcPts val="72"/>
              </a:spcBef>
              <a:spcAft>
                <a:spcPts val="0"/>
              </a:spcAft>
              <a:buNone/>
              <a:defRPr/>
            </a:pPr>
            <a:r>
              <a:rPr lang="en-US" sz="1800" dirty="0" err="1">
                <a:solidFill>
                  <a:srgbClr val="4E4C4C"/>
                </a:solidFill>
                <a:latin typeface="Arial"/>
                <a:ea typeface="+mn-ea"/>
                <a:cs typeface="Arial"/>
              </a:rPr>
              <a:t>Morphia</a:t>
            </a:r>
            <a:endParaRPr lang="en-US" sz="1800" dirty="0">
              <a:solidFill>
                <a:srgbClr val="4E4C4C"/>
              </a:solidFill>
              <a:latin typeface="Arial"/>
              <a:ea typeface="+mn-ea"/>
              <a:cs typeface="Arial"/>
            </a:endParaRPr>
          </a:p>
        </p:txBody>
      </p:sp>
      <p:pic>
        <p:nvPicPr>
          <p:cNvPr id="11" name="Picture 1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30164" y="3612315"/>
            <a:ext cx="1400684" cy="361262"/>
          </a:xfrm>
          <a:prstGeom prst="rect">
            <a:avLst/>
          </a:prstGeom>
        </p:spPr>
      </p:pic>
      <p:sp>
        <p:nvSpPr>
          <p:cNvPr id="12" name="Content Placeholder 1"/>
          <p:cNvSpPr txBox="1">
            <a:spLocks/>
          </p:cNvSpPr>
          <p:nvPr/>
        </p:nvSpPr>
        <p:spPr bwMode="auto">
          <a:xfrm>
            <a:off x="2172387" y="3612315"/>
            <a:ext cx="2121813" cy="490213"/>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lgn="l" defTabSz="457200" rtl="0" eaLnBrk="0" fontAlgn="base" hangingPunct="0">
              <a:spcBef>
                <a:spcPts val="1275"/>
              </a:spcBef>
              <a:spcAft>
                <a:spcPct val="0"/>
              </a:spcAft>
              <a:buFont typeface="Arial" charset="0"/>
              <a:buChar char="•"/>
              <a:defRPr sz="2800" kern="1200">
                <a:solidFill>
                  <a:srgbClr val="595959"/>
                </a:solidFill>
                <a:latin typeface="+mn-lt"/>
                <a:ea typeface="ＭＳ Ｐゴシック" charset="0"/>
                <a:cs typeface="ＭＳ Ｐゴシック" charset="0"/>
              </a:defRPr>
            </a:lvl1pPr>
            <a:lvl2pPr marL="742950" indent="-285750" algn="l" defTabSz="457200" rtl="0" eaLnBrk="0" fontAlgn="base" hangingPunct="0">
              <a:lnSpc>
                <a:spcPts val="2775"/>
              </a:lnSpc>
              <a:spcBef>
                <a:spcPts val="600"/>
              </a:spcBef>
              <a:spcAft>
                <a:spcPct val="0"/>
              </a:spcAft>
              <a:buFont typeface="Arial" charset="0"/>
              <a:buChar char="–"/>
              <a:defRPr sz="2400" kern="1200">
                <a:solidFill>
                  <a:srgbClr val="595959"/>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eaLnBrk="1" fontAlgn="auto" hangingPunct="1">
              <a:spcBef>
                <a:spcPts val="72"/>
              </a:spcBef>
              <a:spcAft>
                <a:spcPts val="0"/>
              </a:spcAft>
              <a:buNone/>
              <a:defRPr/>
            </a:pPr>
            <a:r>
              <a:rPr lang="en-US" sz="1800" dirty="0">
                <a:solidFill>
                  <a:srgbClr val="4E4C4C"/>
                </a:solidFill>
                <a:latin typeface="Arial"/>
                <a:ea typeface="+mn-ea"/>
                <a:cs typeface="Arial"/>
              </a:rPr>
              <a:t>MEAN Stack</a:t>
            </a:r>
          </a:p>
        </p:txBody>
      </p:sp>
      <p:grpSp>
        <p:nvGrpSpPr>
          <p:cNvPr id="13" name="Group 12"/>
          <p:cNvGrpSpPr/>
          <p:nvPr/>
        </p:nvGrpSpPr>
        <p:grpSpPr>
          <a:xfrm>
            <a:off x="809467" y="1326181"/>
            <a:ext cx="7627185" cy="1753804"/>
            <a:chOff x="274581" y="2006064"/>
            <a:chExt cx="8402089" cy="1931986"/>
          </a:xfrm>
        </p:grpSpPr>
        <p:pic>
          <p:nvPicPr>
            <p:cNvPr id="14" name="Picture 33"/>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2669072" y="3330037"/>
              <a:ext cx="763587" cy="608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5" name="Group 1"/>
            <p:cNvGrpSpPr>
              <a:grpSpLocks/>
            </p:cNvGrpSpPr>
            <p:nvPr/>
          </p:nvGrpSpPr>
          <p:grpSpPr bwMode="auto">
            <a:xfrm>
              <a:off x="274581" y="2006064"/>
              <a:ext cx="1189038" cy="984250"/>
              <a:chOff x="4295775" y="1233488"/>
              <a:chExt cx="1189037" cy="984250"/>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508500" y="1233488"/>
                <a:ext cx="755650" cy="755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 name="Content Placeholder 1"/>
              <p:cNvSpPr txBox="1">
                <a:spLocks/>
              </p:cNvSpPr>
              <p:nvPr/>
            </p:nvSpPr>
            <p:spPr bwMode="auto">
              <a:xfrm>
                <a:off x="4295775" y="2038350"/>
                <a:ext cx="1189037" cy="179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lgn="l" defTabSz="457200" rtl="0" eaLnBrk="0" fontAlgn="base" hangingPunct="0">
                  <a:spcBef>
                    <a:spcPts val="1275"/>
                  </a:spcBef>
                  <a:spcAft>
                    <a:spcPct val="0"/>
                  </a:spcAft>
                  <a:buFont typeface="Arial" charset="0"/>
                  <a:buChar char="•"/>
                  <a:defRPr sz="2800" kern="1200">
                    <a:solidFill>
                      <a:srgbClr val="595959"/>
                    </a:solidFill>
                    <a:latin typeface="+mn-lt"/>
                    <a:ea typeface="ＭＳ Ｐゴシック" charset="0"/>
                    <a:cs typeface="ＭＳ Ｐゴシック" charset="0"/>
                  </a:defRPr>
                </a:lvl1pPr>
                <a:lvl2pPr marL="742950" indent="-285750" algn="l" defTabSz="457200" rtl="0" eaLnBrk="0" fontAlgn="base" hangingPunct="0">
                  <a:lnSpc>
                    <a:spcPts val="2775"/>
                  </a:lnSpc>
                  <a:spcBef>
                    <a:spcPts val="600"/>
                  </a:spcBef>
                  <a:spcAft>
                    <a:spcPct val="0"/>
                  </a:spcAft>
                  <a:buFont typeface="Arial" charset="0"/>
                  <a:buChar char="–"/>
                  <a:defRPr sz="2400" kern="1200">
                    <a:solidFill>
                      <a:srgbClr val="595959"/>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1" fontAlgn="auto" hangingPunct="1">
                  <a:spcBef>
                    <a:spcPts val="72"/>
                  </a:spcBef>
                  <a:spcAft>
                    <a:spcPts val="0"/>
                  </a:spcAft>
                  <a:buNone/>
                  <a:defRPr/>
                </a:pPr>
                <a:r>
                  <a:rPr lang="en-US" sz="1200" dirty="0">
                    <a:solidFill>
                      <a:schemeClr val="accent6">
                        <a:lumMod val="75000"/>
                      </a:schemeClr>
                    </a:solidFill>
                    <a:ea typeface="+mn-ea"/>
                    <a:cs typeface="+mn-cs"/>
                  </a:rPr>
                  <a:t>Java</a:t>
                </a:r>
              </a:p>
            </p:txBody>
          </p:sp>
        </p:grpSp>
        <p:grpSp>
          <p:nvGrpSpPr>
            <p:cNvPr id="16" name="Group 5"/>
            <p:cNvGrpSpPr>
              <a:grpSpLocks/>
            </p:cNvGrpSpPr>
            <p:nvPr/>
          </p:nvGrpSpPr>
          <p:grpSpPr bwMode="auto">
            <a:xfrm>
              <a:off x="3360583" y="2083851"/>
              <a:ext cx="887412" cy="911225"/>
              <a:chOff x="6323012" y="3092450"/>
              <a:chExt cx="887413" cy="911225"/>
            </a:xfrm>
          </p:grpSpPr>
          <p:pic>
            <p:nvPicPr>
              <p:cNvPr id="27" name="Picture 29"/>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6445250" y="3092450"/>
                <a:ext cx="644525" cy="820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8" name="Content Placeholder 1"/>
              <p:cNvSpPr txBox="1">
                <a:spLocks/>
              </p:cNvSpPr>
              <p:nvPr/>
            </p:nvSpPr>
            <p:spPr bwMode="auto">
              <a:xfrm>
                <a:off x="6323012" y="3822700"/>
                <a:ext cx="887413" cy="180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lgn="l" defTabSz="457200" rtl="0" eaLnBrk="0" fontAlgn="base" hangingPunct="0">
                  <a:spcBef>
                    <a:spcPts val="1275"/>
                  </a:spcBef>
                  <a:spcAft>
                    <a:spcPct val="0"/>
                  </a:spcAft>
                  <a:buFont typeface="Arial" charset="0"/>
                  <a:buChar char="•"/>
                  <a:defRPr sz="2800" kern="1200">
                    <a:solidFill>
                      <a:srgbClr val="595959"/>
                    </a:solidFill>
                    <a:latin typeface="+mn-lt"/>
                    <a:ea typeface="ＭＳ Ｐゴシック" charset="0"/>
                    <a:cs typeface="ＭＳ Ｐゴシック" charset="0"/>
                  </a:defRPr>
                </a:lvl1pPr>
                <a:lvl2pPr marL="742950" indent="-285750" algn="l" defTabSz="457200" rtl="0" eaLnBrk="0" fontAlgn="base" hangingPunct="0">
                  <a:lnSpc>
                    <a:spcPts val="2775"/>
                  </a:lnSpc>
                  <a:spcBef>
                    <a:spcPts val="600"/>
                  </a:spcBef>
                  <a:spcAft>
                    <a:spcPct val="0"/>
                  </a:spcAft>
                  <a:buFont typeface="Arial" charset="0"/>
                  <a:buChar char="–"/>
                  <a:defRPr sz="2400" kern="1200">
                    <a:solidFill>
                      <a:srgbClr val="595959"/>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1" fontAlgn="auto" hangingPunct="1">
                  <a:spcBef>
                    <a:spcPts val="72"/>
                  </a:spcBef>
                  <a:spcAft>
                    <a:spcPts val="0"/>
                  </a:spcAft>
                  <a:buNone/>
                  <a:defRPr/>
                </a:pPr>
                <a:r>
                  <a:rPr lang="en-US" sz="1200" dirty="0">
                    <a:solidFill>
                      <a:schemeClr val="accent6">
                        <a:lumMod val="75000"/>
                      </a:schemeClr>
                    </a:solidFill>
                    <a:ea typeface="+mn-ea"/>
                    <a:cs typeface="+mn-cs"/>
                  </a:rPr>
                  <a:t>Python</a:t>
                </a:r>
              </a:p>
            </p:txBody>
          </p:sp>
        </p:grpSp>
        <p:pic>
          <p:nvPicPr>
            <p:cNvPr id="17" name="Picture 30"/>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1095898" y="3315224"/>
              <a:ext cx="825500" cy="538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36"/>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039481" y="2070680"/>
              <a:ext cx="566737" cy="61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Content Placeholder 1"/>
            <p:cNvSpPr txBox="1">
              <a:spLocks/>
            </p:cNvSpPr>
            <p:nvPr/>
          </p:nvSpPr>
          <p:spPr bwMode="auto">
            <a:xfrm>
              <a:off x="4907567" y="2810926"/>
              <a:ext cx="887413" cy="1793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lgn="l" defTabSz="457200" rtl="0" eaLnBrk="0" fontAlgn="base" hangingPunct="0">
                <a:spcBef>
                  <a:spcPts val="1275"/>
                </a:spcBef>
                <a:spcAft>
                  <a:spcPct val="0"/>
                </a:spcAft>
                <a:buFont typeface="Arial" charset="0"/>
                <a:buChar char="•"/>
                <a:defRPr sz="2800" kern="1200">
                  <a:solidFill>
                    <a:srgbClr val="595959"/>
                  </a:solidFill>
                  <a:latin typeface="+mn-lt"/>
                  <a:ea typeface="ＭＳ Ｐゴシック" charset="0"/>
                  <a:cs typeface="ＭＳ Ｐゴシック" charset="0"/>
                </a:defRPr>
              </a:lvl1pPr>
              <a:lvl2pPr marL="742950" indent="-285750" algn="l" defTabSz="457200" rtl="0" eaLnBrk="0" fontAlgn="base" hangingPunct="0">
                <a:lnSpc>
                  <a:spcPts val="2775"/>
                </a:lnSpc>
                <a:spcBef>
                  <a:spcPts val="600"/>
                </a:spcBef>
                <a:spcAft>
                  <a:spcPct val="0"/>
                </a:spcAft>
                <a:buFont typeface="Arial" charset="0"/>
                <a:buChar char="–"/>
                <a:defRPr sz="2400" kern="1200">
                  <a:solidFill>
                    <a:srgbClr val="595959"/>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1" fontAlgn="auto" hangingPunct="1">
                <a:spcBef>
                  <a:spcPts val="72"/>
                </a:spcBef>
                <a:spcAft>
                  <a:spcPts val="0"/>
                </a:spcAft>
                <a:buNone/>
                <a:defRPr/>
              </a:pPr>
              <a:r>
                <a:rPr lang="en-US" sz="1200" dirty="0">
                  <a:solidFill>
                    <a:schemeClr val="accent6">
                      <a:lumMod val="75000"/>
                    </a:schemeClr>
                  </a:solidFill>
                  <a:ea typeface="+mn-ea"/>
                  <a:cs typeface="+mn-cs"/>
                </a:rPr>
                <a:t>Perl</a:t>
              </a:r>
            </a:p>
          </p:txBody>
        </p:sp>
        <p:pic>
          <p:nvPicPr>
            <p:cNvPr id="20" name="Picture 9" descr="Scala_logo.png"/>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5625032" y="3405444"/>
              <a:ext cx="903288" cy="263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1" name="Group 4"/>
            <p:cNvGrpSpPr>
              <a:grpSpLocks/>
            </p:cNvGrpSpPr>
            <p:nvPr/>
          </p:nvGrpSpPr>
          <p:grpSpPr bwMode="auto">
            <a:xfrm>
              <a:off x="1814501" y="2083851"/>
              <a:ext cx="887412" cy="909638"/>
              <a:chOff x="7893050" y="1308100"/>
              <a:chExt cx="887413" cy="909638"/>
            </a:xfrm>
          </p:grpSpPr>
          <p:pic>
            <p:nvPicPr>
              <p:cNvPr id="25" name="Picture 27"/>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8035925" y="1308100"/>
                <a:ext cx="608013" cy="606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Content Placeholder 1"/>
              <p:cNvSpPr txBox="1">
                <a:spLocks/>
              </p:cNvSpPr>
              <p:nvPr/>
            </p:nvSpPr>
            <p:spPr bwMode="auto">
              <a:xfrm>
                <a:off x="7893050" y="2038350"/>
                <a:ext cx="887413" cy="179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lstStyle>
                <a:lvl1pPr marL="342900" indent="-342900" algn="l" defTabSz="457200" rtl="0" eaLnBrk="0" fontAlgn="base" hangingPunct="0">
                  <a:spcBef>
                    <a:spcPts val="1275"/>
                  </a:spcBef>
                  <a:spcAft>
                    <a:spcPct val="0"/>
                  </a:spcAft>
                  <a:buFont typeface="Arial" charset="0"/>
                  <a:buChar char="•"/>
                  <a:defRPr sz="2800" kern="1200">
                    <a:solidFill>
                      <a:srgbClr val="595959"/>
                    </a:solidFill>
                    <a:latin typeface="+mn-lt"/>
                    <a:ea typeface="ＭＳ Ｐゴシック" charset="0"/>
                    <a:cs typeface="ＭＳ Ｐゴシック" charset="0"/>
                  </a:defRPr>
                </a:lvl1pPr>
                <a:lvl2pPr marL="742950" indent="-285750" algn="l" defTabSz="457200" rtl="0" eaLnBrk="0" fontAlgn="base" hangingPunct="0">
                  <a:lnSpc>
                    <a:spcPts val="2775"/>
                  </a:lnSpc>
                  <a:spcBef>
                    <a:spcPts val="600"/>
                  </a:spcBef>
                  <a:spcAft>
                    <a:spcPct val="0"/>
                  </a:spcAft>
                  <a:buFont typeface="Arial" charset="0"/>
                  <a:buChar char="–"/>
                  <a:defRPr sz="2400" kern="1200">
                    <a:solidFill>
                      <a:srgbClr val="595959"/>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3200" kern="1200">
                    <a:solidFill>
                      <a:srgbClr val="595959"/>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1" fontAlgn="auto" hangingPunct="1">
                  <a:spcBef>
                    <a:spcPts val="72"/>
                  </a:spcBef>
                  <a:spcAft>
                    <a:spcPts val="0"/>
                  </a:spcAft>
                  <a:buNone/>
                  <a:defRPr/>
                </a:pPr>
                <a:r>
                  <a:rPr lang="en-US" sz="1200" dirty="0">
                    <a:solidFill>
                      <a:schemeClr val="accent6">
                        <a:lumMod val="75000"/>
                      </a:schemeClr>
                    </a:solidFill>
                    <a:ea typeface="+mn-ea"/>
                    <a:cs typeface="+mn-cs"/>
                  </a:rPr>
                  <a:t>Ruby</a:t>
                </a:r>
              </a:p>
            </p:txBody>
          </p:sp>
        </p:grpSp>
        <p:pic>
          <p:nvPicPr>
            <p:cNvPr id="22" name="Picture 32"/>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483828" y="3270599"/>
              <a:ext cx="414337" cy="452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34"/>
            <p:cNvPicPr>
              <a:picLocks noChangeAspect="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412158" y="2355196"/>
              <a:ext cx="1228725" cy="303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14" descr="nodejs-light.png"/>
            <p:cNvPicPr>
              <a:picLocks noChangeAspect="1"/>
            </p:cNvPicPr>
            <p:nvPr/>
          </p:nvPicPr>
          <p:blipFill>
            <a:blip r:embed="rId16" cstate="email">
              <a:extLst>
                <a:ext uri="{28A0092B-C50C-407E-A947-70E740481C1C}">
                  <a14:useLocalDpi xmlns:a14="http://schemas.microsoft.com/office/drawing/2010/main"/>
                </a:ext>
              </a:extLst>
            </a:blip>
            <a:srcRect/>
            <a:stretch>
              <a:fillRect/>
            </a:stretch>
          </p:blipFill>
          <p:spPr bwMode="auto">
            <a:xfrm>
              <a:off x="7384445" y="3142600"/>
              <a:ext cx="12922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31" name="Picture 30" descr="django-logo.png"/>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4785167" y="4301877"/>
            <a:ext cx="814408" cy="283685"/>
          </a:xfrm>
          <a:prstGeom prst="rect">
            <a:avLst/>
          </a:prstGeom>
        </p:spPr>
      </p:pic>
    </p:spTree>
    <p:extLst>
      <p:ext uri="{BB962C8B-B14F-4D97-AF65-F5344CB8AC3E}">
        <p14:creationId xmlns:p14="http://schemas.microsoft.com/office/powerpoint/2010/main" val="37632905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a:bodyPr>
          <a:lstStyle/>
          <a:p>
            <a:r>
              <a:rPr lang="en-US" dirty="0" smtClean="0"/>
              <a:t>Data Governance</a:t>
            </a:r>
            <a:endParaRPr lang="en-US" dirty="0"/>
          </a:p>
        </p:txBody>
      </p:sp>
    </p:spTree>
    <p:extLst>
      <p:ext uri="{BB962C8B-B14F-4D97-AF65-F5344CB8AC3E}">
        <p14:creationId xmlns:p14="http://schemas.microsoft.com/office/powerpoint/2010/main" val="26851569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 y="0"/>
            <a:ext cx="9067800" cy="857250"/>
          </a:xfrm>
        </p:spPr>
        <p:txBody>
          <a:bodyPr>
            <a:noAutofit/>
          </a:bodyPr>
          <a:lstStyle/>
          <a:p>
            <a:pPr algn="l"/>
            <a:r>
              <a:rPr lang="en-US" dirty="0"/>
              <a:t>Data Governance with Document Validation </a:t>
            </a:r>
          </a:p>
        </p:txBody>
      </p:sp>
      <p:cxnSp>
        <p:nvCxnSpPr>
          <p:cNvPr id="8" name="Straight Connector 7"/>
          <p:cNvCxnSpPr/>
          <p:nvPr/>
        </p:nvCxnSpPr>
        <p:spPr>
          <a:xfrm>
            <a:off x="4191000" y="1326004"/>
            <a:ext cx="0" cy="3433653"/>
          </a:xfrm>
          <a:prstGeom prst="line">
            <a:avLst/>
          </a:prstGeom>
          <a:ln w="12700">
            <a:solidFill>
              <a:srgbClr val="6EA340"/>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4"/>
          <p:cNvSpPr txBox="1">
            <a:spLocks/>
          </p:cNvSpPr>
          <p:nvPr/>
        </p:nvSpPr>
        <p:spPr>
          <a:xfrm>
            <a:off x="4724400" y="854530"/>
            <a:ext cx="3962404" cy="4019549"/>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Font typeface="Arial"/>
              <a:buNone/>
            </a:pPr>
            <a:r>
              <a:rPr lang="en-US" sz="1400" b="1" dirty="0" smtClean="0">
                <a:solidFill>
                  <a:srgbClr val="494747"/>
                </a:solidFill>
              </a:rPr>
              <a:t>Implement data governance without sacrificing agility that comes from dynamic schema </a:t>
            </a:r>
          </a:p>
          <a:p>
            <a:pPr marL="0" indent="0">
              <a:lnSpc>
                <a:spcPct val="150000"/>
              </a:lnSpc>
              <a:buFont typeface="Arial"/>
              <a:buNone/>
            </a:pPr>
            <a:endParaRPr lang="en-US" sz="1400" b="1" dirty="0" smtClean="0">
              <a:solidFill>
                <a:srgbClr val="494747"/>
              </a:solidFill>
            </a:endParaRPr>
          </a:p>
          <a:p>
            <a:pPr>
              <a:lnSpc>
                <a:spcPct val="150000"/>
              </a:lnSpc>
            </a:pPr>
            <a:r>
              <a:rPr lang="en-US" sz="1200" dirty="0" smtClean="0">
                <a:solidFill>
                  <a:srgbClr val="494747"/>
                </a:solidFill>
              </a:rPr>
              <a:t>Enforce data quality across multiple teams and applications </a:t>
            </a:r>
          </a:p>
          <a:p>
            <a:pPr>
              <a:lnSpc>
                <a:spcPct val="150000"/>
              </a:lnSpc>
            </a:pPr>
            <a:r>
              <a:rPr lang="en-US" sz="1200" dirty="0" smtClean="0">
                <a:solidFill>
                  <a:srgbClr val="494747"/>
                </a:solidFill>
              </a:rPr>
              <a:t>Use familiar MongoDB expressions to control document structure</a:t>
            </a:r>
          </a:p>
          <a:p>
            <a:pPr>
              <a:lnSpc>
                <a:spcPct val="150000"/>
              </a:lnSpc>
            </a:pPr>
            <a:r>
              <a:rPr lang="en-US" sz="1200" dirty="0" smtClean="0">
                <a:solidFill>
                  <a:srgbClr val="494747"/>
                </a:solidFill>
              </a:rPr>
              <a:t>Validation is optional and can be as simple as a single field, all the way to every field, including existence, data types, and regular expressions</a:t>
            </a:r>
          </a:p>
        </p:txBody>
      </p:sp>
      <p:pic>
        <p:nvPicPr>
          <p:cNvPr id="3" name="Picture 2" descr="document-validation-400c86f6245df621ac307e74ca6e6c03b13a0f62b8b9068142cb99d7c546e9f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333" y="1524000"/>
            <a:ext cx="2787735" cy="3048000"/>
          </a:xfrm>
          <a:prstGeom prst="rect">
            <a:avLst/>
          </a:prstGeom>
        </p:spPr>
      </p:pic>
    </p:spTree>
    <p:extLst>
      <p:ext uri="{BB962C8B-B14F-4D97-AF65-F5344CB8AC3E}">
        <p14:creationId xmlns:p14="http://schemas.microsoft.com/office/powerpoint/2010/main" val="1086432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6200" y="31750"/>
            <a:ext cx="8229600" cy="857250"/>
          </a:xfrm>
        </p:spPr>
        <p:txBody>
          <a:bodyPr>
            <a:normAutofit/>
          </a:bodyPr>
          <a:lstStyle/>
          <a:p>
            <a:pPr algn="l"/>
            <a:r>
              <a:rPr lang="en-US" dirty="0"/>
              <a:t>Document Validation Example </a:t>
            </a:r>
          </a:p>
        </p:txBody>
      </p:sp>
      <p:cxnSp>
        <p:nvCxnSpPr>
          <p:cNvPr id="8" name="Straight Connector 7"/>
          <p:cNvCxnSpPr/>
          <p:nvPr/>
        </p:nvCxnSpPr>
        <p:spPr>
          <a:xfrm>
            <a:off x="4191000" y="1326004"/>
            <a:ext cx="0" cy="3433653"/>
          </a:xfrm>
          <a:prstGeom prst="line">
            <a:avLst/>
          </a:prstGeom>
          <a:ln w="12700">
            <a:solidFill>
              <a:srgbClr val="6EA340"/>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4"/>
          <p:cNvSpPr txBox="1">
            <a:spLocks/>
          </p:cNvSpPr>
          <p:nvPr/>
        </p:nvSpPr>
        <p:spPr>
          <a:xfrm>
            <a:off x="4724400" y="854530"/>
            <a:ext cx="3962404" cy="4019549"/>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Font typeface="Arial"/>
              <a:buNone/>
            </a:pPr>
            <a:r>
              <a:rPr lang="en-US" sz="1400" b="1" dirty="0" smtClean="0">
                <a:solidFill>
                  <a:srgbClr val="494747"/>
                </a:solidFill>
              </a:rPr>
              <a:t>The example on the left adds a rule to the </a:t>
            </a:r>
            <a:r>
              <a:rPr lang="en-US" sz="1400" i="1" dirty="0" smtClean="0">
                <a:solidFill>
                  <a:srgbClr val="494747"/>
                </a:solidFill>
              </a:rPr>
              <a:t>contacts</a:t>
            </a:r>
            <a:r>
              <a:rPr lang="en-US" sz="1400" b="1" dirty="0" smtClean="0">
                <a:solidFill>
                  <a:srgbClr val="494747"/>
                </a:solidFill>
              </a:rPr>
              <a:t> collection that validates: </a:t>
            </a:r>
          </a:p>
          <a:p>
            <a:pPr marL="0" indent="0">
              <a:lnSpc>
                <a:spcPct val="150000"/>
              </a:lnSpc>
              <a:buFont typeface="Arial"/>
              <a:buNone/>
            </a:pPr>
            <a:endParaRPr lang="en-US" sz="1400" b="1" dirty="0" smtClean="0">
              <a:solidFill>
                <a:srgbClr val="494747"/>
              </a:solidFill>
            </a:endParaRPr>
          </a:p>
          <a:p>
            <a:pPr>
              <a:lnSpc>
                <a:spcPct val="150000"/>
              </a:lnSpc>
            </a:pPr>
            <a:r>
              <a:rPr lang="en-US" sz="1200" dirty="0" smtClean="0">
                <a:solidFill>
                  <a:srgbClr val="494747"/>
                </a:solidFill>
              </a:rPr>
              <a:t>The year of birth is no later than 1994</a:t>
            </a:r>
          </a:p>
          <a:p>
            <a:pPr>
              <a:lnSpc>
                <a:spcPct val="150000"/>
              </a:lnSpc>
            </a:pPr>
            <a:r>
              <a:rPr lang="en-US" sz="1200" dirty="0" smtClean="0">
                <a:solidFill>
                  <a:srgbClr val="494747"/>
                </a:solidFill>
              </a:rPr>
              <a:t>The document contains a phone number and / or an email address</a:t>
            </a:r>
          </a:p>
          <a:p>
            <a:pPr>
              <a:lnSpc>
                <a:spcPct val="150000"/>
              </a:lnSpc>
            </a:pPr>
            <a:r>
              <a:rPr lang="en-US" sz="1200" dirty="0" smtClean="0">
                <a:solidFill>
                  <a:srgbClr val="494747"/>
                </a:solidFill>
              </a:rPr>
              <a:t>When present, the phone number and email addresses are strings </a:t>
            </a:r>
          </a:p>
          <a:p>
            <a:pPr marL="0" indent="0">
              <a:lnSpc>
                <a:spcPct val="150000"/>
              </a:lnSpc>
              <a:buNone/>
            </a:pPr>
            <a:endParaRPr lang="en-US" sz="1200" dirty="0" smtClean="0">
              <a:solidFill>
                <a:srgbClr val="494747"/>
              </a:solidFill>
            </a:endParaRPr>
          </a:p>
        </p:txBody>
      </p:sp>
      <p:pic>
        <p:nvPicPr>
          <p:cNvPr id="2" name="Picture 1" descr="Screen Shot 2015-11-02 at 4.01.5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791" y="2075344"/>
            <a:ext cx="3572576" cy="1666611"/>
          </a:xfrm>
          <a:prstGeom prst="rect">
            <a:avLst/>
          </a:prstGeom>
        </p:spPr>
      </p:pic>
    </p:spTree>
    <p:extLst>
      <p:ext uri="{BB962C8B-B14F-4D97-AF65-F5344CB8AC3E}">
        <p14:creationId xmlns:p14="http://schemas.microsoft.com/office/powerpoint/2010/main" val="14424890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fontScale="90000"/>
          </a:bodyPr>
          <a:lstStyle/>
          <a:p>
            <a:r>
              <a:rPr lang="en-US" dirty="0" smtClean="0"/>
              <a:t>Expressive Query Language &amp; Secondary Indexes, In-database Analytics</a:t>
            </a:r>
            <a:endParaRPr lang="en-US" dirty="0"/>
          </a:p>
        </p:txBody>
      </p:sp>
    </p:spTree>
    <p:extLst>
      <p:ext uri="{BB962C8B-B14F-4D97-AF65-F5344CB8AC3E}">
        <p14:creationId xmlns:p14="http://schemas.microsoft.com/office/powerpoint/2010/main" val="1081076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45974" y="3436502"/>
            <a:ext cx="1771763" cy="506848"/>
          </a:xfrm>
          <a:prstGeom prst="rect">
            <a:avLst/>
          </a:prstGeom>
        </p:spPr>
      </p:pic>
      <p:cxnSp>
        <p:nvCxnSpPr>
          <p:cNvPr id="5" name="Straight Connector 4"/>
          <p:cNvCxnSpPr/>
          <p:nvPr/>
        </p:nvCxnSpPr>
        <p:spPr>
          <a:xfrm>
            <a:off x="4398264" y="1781333"/>
            <a:ext cx="0" cy="1714500"/>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6" name="Title 3"/>
          <p:cNvSpPr txBox="1">
            <a:spLocks/>
          </p:cNvSpPr>
          <p:nvPr/>
        </p:nvSpPr>
        <p:spPr>
          <a:xfrm>
            <a:off x="1087244" y="2317114"/>
            <a:ext cx="2971800" cy="642938"/>
          </a:xfrm>
          <a:prstGeom prst="rect">
            <a:avLst/>
          </a:prstGeom>
        </p:spPr>
        <p:txBody>
          <a:bodyPr vert="horz" lIns="68580" tIns="34290" rIns="68580" bIns="34290" rtlCol="0" anchor="ctr">
            <a:normAutofit/>
          </a:bodyPr>
          <a:lstStyle>
            <a:lvl1pPr algn="ctr" defTabSz="457200" rtl="0" eaLnBrk="1" latinLnBrk="0" hangingPunct="1">
              <a:spcBef>
                <a:spcPct val="0"/>
              </a:spcBef>
              <a:buNone/>
              <a:defRPr sz="3600" b="1" kern="1200" spc="-150">
                <a:solidFill>
                  <a:srgbClr val="FFFFFF"/>
                </a:solidFill>
                <a:latin typeface="Arial"/>
                <a:ea typeface="+mj-ea"/>
                <a:cs typeface="Arial"/>
              </a:defRPr>
            </a:lvl1pPr>
          </a:lstStyle>
          <a:p>
            <a:r>
              <a:rPr lang="en-US" sz="2400" dirty="0" smtClean="0">
                <a:solidFill>
                  <a:schemeClr val="tx2"/>
                </a:solidFill>
                <a:latin typeface="+mn-lt"/>
              </a:rPr>
              <a:t>Presentation technique </a:t>
            </a:r>
            <a:endParaRPr lang="en-US" sz="2400" dirty="0">
              <a:solidFill>
                <a:schemeClr val="tx2"/>
              </a:solidFill>
              <a:latin typeface="+mn-lt"/>
            </a:endParaRPr>
          </a:p>
        </p:txBody>
      </p:sp>
      <p:sp>
        <p:nvSpPr>
          <p:cNvPr id="2" name="ZoneTexte 1"/>
          <p:cNvSpPr txBox="1"/>
          <p:nvPr/>
        </p:nvSpPr>
        <p:spPr>
          <a:xfrm>
            <a:off x="2209800" y="3943350"/>
            <a:ext cx="4648200" cy="923330"/>
          </a:xfrm>
          <a:prstGeom prst="rect">
            <a:avLst/>
          </a:prstGeom>
          <a:noFill/>
        </p:spPr>
        <p:txBody>
          <a:bodyPr wrap="square" rtlCol="0">
            <a:spAutoFit/>
          </a:bodyPr>
          <a:lstStyle/>
          <a:p>
            <a:r>
              <a:rPr lang="fr-FR" dirty="0" smtClean="0"/>
              <a:t>Emmanuel Deletang </a:t>
            </a:r>
          </a:p>
          <a:p>
            <a:r>
              <a:rPr lang="fr-FR" dirty="0" smtClean="0"/>
              <a:t>Senior solutions architecte</a:t>
            </a:r>
          </a:p>
          <a:p>
            <a:r>
              <a:rPr lang="fr-FR" dirty="0" err="1" smtClean="0"/>
              <a:t>Emmanuel.deletang@mongodb.com</a:t>
            </a:r>
            <a:endParaRPr lang="fr-FR" dirty="0"/>
          </a:p>
        </p:txBody>
      </p:sp>
      <p:pic>
        <p:nvPicPr>
          <p:cNvPr id="7" name="Picture 8"/>
          <p:cNvPicPr>
            <a:picLocks noChangeAspect="1"/>
          </p:cNvPicPr>
          <p:nvPr/>
        </p:nvPicPr>
        <p:blipFill>
          <a:blip r:embed="rId4"/>
          <a:stretch>
            <a:fillRect/>
          </a:stretch>
        </p:blipFill>
        <p:spPr>
          <a:xfrm>
            <a:off x="5345974" y="2366715"/>
            <a:ext cx="1956088" cy="389659"/>
          </a:xfrm>
          <a:prstGeom prst="rect">
            <a:avLst/>
          </a:prstGeom>
        </p:spPr>
      </p:pic>
    </p:spTree>
    <p:extLst>
      <p:ext uri="{BB962C8B-B14F-4D97-AF65-F5344CB8AC3E}">
        <p14:creationId xmlns:p14="http://schemas.microsoft.com/office/powerpoint/2010/main" val="1136533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00" y="0"/>
            <a:ext cx="8229600" cy="857250"/>
          </a:xfrm>
        </p:spPr>
        <p:txBody>
          <a:bodyPr>
            <a:normAutofit/>
          </a:bodyPr>
          <a:lstStyle/>
          <a:p>
            <a:pPr algn="l"/>
            <a:r>
              <a:rPr lang="en-US" dirty="0" smtClean="0"/>
              <a:t>Model of the Aggregation Framework</a:t>
            </a:r>
            <a:endParaRPr lang="en-US" dirty="0"/>
          </a:p>
        </p:txBody>
      </p:sp>
      <p:pic>
        <p:nvPicPr>
          <p:cNvPr id="7" name="Picture 6"/>
          <p:cNvPicPr>
            <a:picLocks noChangeAspect="1"/>
          </p:cNvPicPr>
          <p:nvPr/>
        </p:nvPicPr>
        <p:blipFill>
          <a:blip r:embed="rId3"/>
          <a:stretch>
            <a:fillRect/>
          </a:stretch>
        </p:blipFill>
        <p:spPr>
          <a:xfrm>
            <a:off x="1524000" y="1082279"/>
            <a:ext cx="6161658" cy="3717339"/>
          </a:xfrm>
          <a:prstGeom prst="rect">
            <a:avLst/>
          </a:prstGeom>
        </p:spPr>
      </p:pic>
    </p:spTree>
    <p:extLst>
      <p:ext uri="{BB962C8B-B14F-4D97-AF65-F5344CB8AC3E}">
        <p14:creationId xmlns:p14="http://schemas.microsoft.com/office/powerpoint/2010/main" val="27297508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719"/>
            <a:ext cx="8229600" cy="857250"/>
          </a:xfrm>
        </p:spPr>
        <p:txBody>
          <a:bodyPr>
            <a:normAutofit/>
          </a:bodyPr>
          <a:lstStyle/>
          <a:p>
            <a:pPr algn="l"/>
            <a:r>
              <a:rPr lang="en-US" dirty="0" smtClean="0"/>
              <a:t>Richer In-Database Analytics &amp; Search</a:t>
            </a:r>
            <a:endParaRPr lang="en-US" dirty="0"/>
          </a:p>
        </p:txBody>
      </p:sp>
      <p:cxnSp>
        <p:nvCxnSpPr>
          <p:cNvPr id="8" name="Straight Connector 7"/>
          <p:cNvCxnSpPr/>
          <p:nvPr/>
        </p:nvCxnSpPr>
        <p:spPr>
          <a:xfrm>
            <a:off x="4191000" y="1326005"/>
            <a:ext cx="0" cy="3433653"/>
          </a:xfrm>
          <a:prstGeom prst="line">
            <a:avLst/>
          </a:prstGeom>
          <a:ln w="12700">
            <a:solidFill>
              <a:srgbClr val="6EA340"/>
            </a:solidFill>
          </a:ln>
          <a:effectLst/>
        </p:spPr>
        <p:style>
          <a:lnRef idx="2">
            <a:schemeClr val="accent1"/>
          </a:lnRef>
          <a:fillRef idx="0">
            <a:schemeClr val="accent1"/>
          </a:fillRef>
          <a:effectRef idx="1">
            <a:schemeClr val="accent1"/>
          </a:effectRef>
          <a:fontRef idx="minor">
            <a:schemeClr val="tx1"/>
          </a:fontRef>
        </p:style>
      </p:cxnSp>
      <p:sp>
        <p:nvSpPr>
          <p:cNvPr id="7" name="Content Placeholder 4"/>
          <p:cNvSpPr txBox="1">
            <a:spLocks/>
          </p:cNvSpPr>
          <p:nvPr/>
        </p:nvSpPr>
        <p:spPr>
          <a:xfrm>
            <a:off x="4724400" y="854531"/>
            <a:ext cx="3962404" cy="4019549"/>
          </a:xfrm>
          <a:prstGeom prst="rect">
            <a:avLst/>
          </a:prstGeom>
        </p:spPr>
        <p:txBody>
          <a:bodyPr vert="horz" lIns="91438" tIns="45719" rIns="91438" bIns="45719" rtlCol="0" anchor="ctr">
            <a:normAutofit/>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endParaRPr lang="en-US" sz="1400" b="1" dirty="0">
              <a:solidFill>
                <a:srgbClr val="494747"/>
              </a:solidFill>
            </a:endParaRPr>
          </a:p>
        </p:txBody>
      </p:sp>
      <p:sp>
        <p:nvSpPr>
          <p:cNvPr id="3" name="TextBox 2"/>
          <p:cNvSpPr txBox="1"/>
          <p:nvPr/>
        </p:nvSpPr>
        <p:spPr>
          <a:xfrm>
            <a:off x="4724400" y="1955976"/>
            <a:ext cx="3697606" cy="1846659"/>
          </a:xfrm>
          <a:prstGeom prst="rect">
            <a:avLst/>
          </a:prstGeom>
          <a:noFill/>
        </p:spPr>
        <p:txBody>
          <a:bodyPr wrap="square" lIns="68580" tIns="34290" rIns="68580" bIns="34290" rtlCol="0">
            <a:spAutoFit/>
          </a:bodyPr>
          <a:lstStyle/>
          <a:p>
            <a:pPr>
              <a:lnSpc>
                <a:spcPct val="150000"/>
              </a:lnSpc>
            </a:pPr>
            <a:endParaRPr lang="en-US" dirty="0">
              <a:solidFill>
                <a:srgbClr val="494747"/>
              </a:solidFill>
              <a:latin typeface="Arial"/>
              <a:cs typeface="Arial"/>
            </a:endParaRPr>
          </a:p>
          <a:p>
            <a:pPr>
              <a:lnSpc>
                <a:spcPct val="150000"/>
              </a:lnSpc>
            </a:pPr>
            <a:r>
              <a:rPr lang="en-US" sz="1400" dirty="0">
                <a:solidFill>
                  <a:srgbClr val="494747"/>
                </a:solidFill>
                <a:latin typeface="Arial"/>
                <a:cs typeface="Arial"/>
              </a:rPr>
              <a:t>New Aggregation operators extend options for performing analytics with lower developer complexity </a:t>
            </a:r>
          </a:p>
          <a:p>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3777342346"/>
              </p:ext>
            </p:extLst>
          </p:nvPr>
        </p:nvGraphicFramePr>
        <p:xfrm>
          <a:off x="584824" y="1358386"/>
          <a:ext cx="3104529" cy="3183398"/>
        </p:xfrm>
        <a:graphic>
          <a:graphicData uri="http://schemas.openxmlformats.org/drawingml/2006/table">
            <a:tbl>
              <a:tblPr firstRow="1" bandRow="1">
                <a:tableStyleId>{5C22544A-7EE6-4342-B048-85BDC9FD1C3A}</a:tableStyleId>
              </a:tblPr>
              <a:tblGrid>
                <a:gridCol w="1034843"/>
                <a:gridCol w="1034843"/>
                <a:gridCol w="1034843"/>
              </a:tblGrid>
              <a:tr h="591684">
                <a:tc>
                  <a:txBody>
                    <a:bodyPr/>
                    <a:lstStyle/>
                    <a:p>
                      <a:pPr algn="ctr"/>
                      <a:r>
                        <a:rPr lang="en-US" sz="900" dirty="0" smtClean="0">
                          <a:latin typeface="Arial"/>
                          <a:cs typeface="Arial"/>
                        </a:rPr>
                        <a:t>Array</a:t>
                      </a:r>
                      <a:r>
                        <a:rPr lang="en-US" sz="900" baseline="0" dirty="0" smtClean="0">
                          <a:latin typeface="Arial"/>
                          <a:cs typeface="Arial"/>
                        </a:rPr>
                        <a:t> Operators</a:t>
                      </a:r>
                      <a:endParaRPr lang="en-US" sz="900" dirty="0">
                        <a:latin typeface="Arial"/>
                        <a:cs typeface="Arial"/>
                      </a:endParaRPr>
                    </a:p>
                  </a:txBody>
                  <a:tcPr marL="68582" marR="68582" marT="34311" marB="34311"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c>
                  <a:txBody>
                    <a:bodyPr/>
                    <a:lstStyle/>
                    <a:p>
                      <a:pPr algn="ctr"/>
                      <a:r>
                        <a:rPr lang="en-US" sz="900" dirty="0" smtClean="0">
                          <a:latin typeface="Arial"/>
                          <a:cs typeface="Arial"/>
                        </a:rPr>
                        <a:t>Math Operators</a:t>
                      </a:r>
                      <a:endParaRPr lang="en-US" sz="900" dirty="0">
                        <a:latin typeface="Arial"/>
                        <a:cs typeface="Arial"/>
                      </a:endParaRPr>
                    </a:p>
                  </a:txBody>
                  <a:tcPr marL="68582" marR="68582" marT="34311" marB="34311"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c>
                  <a:txBody>
                    <a:bodyPr/>
                    <a:lstStyle/>
                    <a:p>
                      <a:pPr algn="ctr"/>
                      <a:r>
                        <a:rPr lang="en-US" sz="900" dirty="0" smtClean="0">
                          <a:latin typeface="Arial"/>
                          <a:cs typeface="Arial"/>
                        </a:rPr>
                        <a:t>Text</a:t>
                      </a:r>
                      <a:endParaRPr lang="en-US" sz="900" dirty="0">
                        <a:latin typeface="Arial"/>
                        <a:cs typeface="Arial"/>
                      </a:endParaRPr>
                    </a:p>
                  </a:txBody>
                  <a:tcPr marL="68582" marR="68582" marT="34311" marB="34311"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r>
              <a:tr h="2591714">
                <a:tc>
                  <a:txBody>
                    <a:bodyPr/>
                    <a:lstStyle/>
                    <a:p>
                      <a:pPr marL="171450" indent="-171450">
                        <a:lnSpc>
                          <a:spcPct val="150000"/>
                        </a:lnSpc>
                        <a:buFont typeface="Arial"/>
                        <a:buChar char="•"/>
                      </a:pPr>
                      <a:r>
                        <a:rPr lang="en-US" sz="900" dirty="0" smtClean="0">
                          <a:solidFill>
                            <a:srgbClr val="494747"/>
                          </a:solidFill>
                          <a:latin typeface="Arial"/>
                          <a:cs typeface="Arial"/>
                        </a:rPr>
                        <a:t>$slice</a:t>
                      </a:r>
                    </a:p>
                    <a:p>
                      <a:pPr marL="171450" indent="-171450">
                        <a:lnSpc>
                          <a:spcPct val="150000"/>
                        </a:lnSpc>
                        <a:buFont typeface="Arial"/>
                        <a:buChar char="•"/>
                      </a:pPr>
                      <a:r>
                        <a:rPr lang="en-US" sz="900" dirty="0" smtClean="0">
                          <a:solidFill>
                            <a:srgbClr val="494747"/>
                          </a:solidFill>
                          <a:latin typeface="Arial"/>
                          <a:cs typeface="Arial"/>
                        </a:rPr>
                        <a:t>$</a:t>
                      </a:r>
                      <a:r>
                        <a:rPr lang="en-US" sz="900" dirty="0" err="1" smtClean="0">
                          <a:solidFill>
                            <a:srgbClr val="494747"/>
                          </a:solidFill>
                          <a:latin typeface="Arial"/>
                          <a:cs typeface="Arial"/>
                        </a:rPr>
                        <a:t>arrayElemAt</a:t>
                      </a:r>
                      <a:endParaRPr lang="en-US" sz="900" dirty="0" smtClean="0">
                        <a:solidFill>
                          <a:srgbClr val="494747"/>
                        </a:solidFill>
                        <a:latin typeface="Arial"/>
                        <a:cs typeface="Arial"/>
                      </a:endParaRPr>
                    </a:p>
                    <a:p>
                      <a:pPr marL="171450" indent="-171450">
                        <a:lnSpc>
                          <a:spcPct val="150000"/>
                        </a:lnSpc>
                        <a:buFont typeface="Arial"/>
                        <a:buChar char="•"/>
                      </a:pPr>
                      <a:r>
                        <a:rPr lang="en-US" sz="900" dirty="0" smtClean="0">
                          <a:solidFill>
                            <a:srgbClr val="494747"/>
                          </a:solidFill>
                          <a:latin typeface="Arial"/>
                          <a:cs typeface="Arial"/>
                        </a:rPr>
                        <a:t>$</a:t>
                      </a:r>
                      <a:r>
                        <a:rPr lang="en-US" sz="900" dirty="0" err="1" smtClean="0">
                          <a:solidFill>
                            <a:srgbClr val="494747"/>
                          </a:solidFill>
                          <a:latin typeface="Arial"/>
                          <a:cs typeface="Arial"/>
                        </a:rPr>
                        <a:t>concatArrays</a:t>
                      </a:r>
                      <a:endParaRPr lang="en-US" sz="900" dirty="0" smtClean="0">
                        <a:solidFill>
                          <a:srgbClr val="494747"/>
                        </a:solidFill>
                        <a:latin typeface="Arial"/>
                        <a:cs typeface="Arial"/>
                      </a:endParaRPr>
                    </a:p>
                    <a:p>
                      <a:pPr marL="171450" indent="-171450">
                        <a:lnSpc>
                          <a:spcPct val="150000"/>
                        </a:lnSpc>
                        <a:buFont typeface="Arial"/>
                        <a:buChar char="•"/>
                      </a:pPr>
                      <a:r>
                        <a:rPr lang="en-US" sz="900" dirty="0" smtClean="0">
                          <a:solidFill>
                            <a:srgbClr val="494747"/>
                          </a:solidFill>
                          <a:latin typeface="Arial"/>
                          <a:cs typeface="Arial"/>
                        </a:rPr>
                        <a:t>$filter</a:t>
                      </a:r>
                    </a:p>
                    <a:p>
                      <a:pPr marL="171450" indent="-171450">
                        <a:lnSpc>
                          <a:spcPct val="150000"/>
                        </a:lnSpc>
                        <a:buFont typeface="Arial"/>
                        <a:buChar char="•"/>
                      </a:pPr>
                      <a:r>
                        <a:rPr lang="en-US" sz="900" dirty="0" smtClean="0">
                          <a:solidFill>
                            <a:srgbClr val="494747"/>
                          </a:solidFill>
                          <a:latin typeface="Arial"/>
                          <a:cs typeface="Arial"/>
                        </a:rPr>
                        <a:t>$min</a:t>
                      </a:r>
                    </a:p>
                    <a:p>
                      <a:pPr marL="171450" indent="-171450">
                        <a:lnSpc>
                          <a:spcPct val="150000"/>
                        </a:lnSpc>
                        <a:buFont typeface="Arial"/>
                        <a:buChar char="•"/>
                      </a:pPr>
                      <a:r>
                        <a:rPr lang="en-US" sz="900" dirty="0" smtClean="0">
                          <a:solidFill>
                            <a:srgbClr val="494747"/>
                          </a:solidFill>
                          <a:latin typeface="Arial"/>
                          <a:cs typeface="Arial"/>
                        </a:rPr>
                        <a:t>$max </a:t>
                      </a:r>
                    </a:p>
                    <a:p>
                      <a:pPr marL="171450" indent="-171450">
                        <a:lnSpc>
                          <a:spcPct val="150000"/>
                        </a:lnSpc>
                        <a:buFont typeface="Arial"/>
                        <a:buChar char="•"/>
                      </a:pPr>
                      <a:r>
                        <a:rPr lang="en-US" sz="900" dirty="0" smtClean="0">
                          <a:solidFill>
                            <a:srgbClr val="494747"/>
                          </a:solidFill>
                          <a:latin typeface="Arial"/>
                          <a:cs typeface="Arial"/>
                        </a:rPr>
                        <a:t>$</a:t>
                      </a:r>
                      <a:r>
                        <a:rPr lang="en-US" sz="900" dirty="0" err="1" smtClean="0">
                          <a:solidFill>
                            <a:srgbClr val="494747"/>
                          </a:solidFill>
                          <a:latin typeface="Arial"/>
                          <a:cs typeface="Arial"/>
                        </a:rPr>
                        <a:t>avg</a:t>
                      </a:r>
                      <a:r>
                        <a:rPr lang="en-US" sz="900" dirty="0" smtClean="0">
                          <a:solidFill>
                            <a:srgbClr val="494747"/>
                          </a:solidFill>
                          <a:latin typeface="Arial"/>
                          <a:cs typeface="Arial"/>
                        </a:rPr>
                        <a:t> </a:t>
                      </a:r>
                    </a:p>
                    <a:p>
                      <a:pPr marL="171450" indent="-171450">
                        <a:lnSpc>
                          <a:spcPct val="150000"/>
                        </a:lnSpc>
                        <a:buFont typeface="Arial"/>
                        <a:buChar char="•"/>
                      </a:pPr>
                      <a:r>
                        <a:rPr lang="en-US" sz="900" dirty="0" smtClean="0">
                          <a:solidFill>
                            <a:srgbClr val="494747"/>
                          </a:solidFill>
                          <a:latin typeface="Arial"/>
                          <a:cs typeface="Arial"/>
                        </a:rPr>
                        <a:t>$sum </a:t>
                      </a:r>
                    </a:p>
                    <a:p>
                      <a:pPr marL="171450" indent="-171450">
                        <a:lnSpc>
                          <a:spcPct val="150000"/>
                        </a:lnSpc>
                        <a:buFont typeface="Arial"/>
                        <a:buChar char="•"/>
                      </a:pPr>
                      <a:r>
                        <a:rPr lang="en-US" sz="900" dirty="0" smtClean="0">
                          <a:solidFill>
                            <a:srgbClr val="494747"/>
                          </a:solidFill>
                          <a:latin typeface="Arial"/>
                          <a:cs typeface="Arial"/>
                        </a:rPr>
                        <a:t>and more …</a:t>
                      </a:r>
                      <a:endParaRPr lang="en-US" sz="900" dirty="0">
                        <a:solidFill>
                          <a:srgbClr val="494747"/>
                        </a:solidFill>
                        <a:latin typeface="Arial"/>
                        <a:cs typeface="Arial"/>
                      </a:endParaRPr>
                    </a:p>
                  </a:txBody>
                  <a:tcPr marL="68582" marR="68582" marT="34311" marB="34311"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marL="171450" indent="-171450" algn="l">
                        <a:lnSpc>
                          <a:spcPct val="150000"/>
                        </a:lnSpc>
                        <a:buFont typeface="Arial"/>
                        <a:buChar char="•"/>
                      </a:pPr>
                      <a:r>
                        <a:rPr lang="en-US" sz="900" dirty="0" smtClean="0">
                          <a:solidFill>
                            <a:srgbClr val="494747"/>
                          </a:solidFill>
                          <a:latin typeface="Arial"/>
                          <a:cs typeface="Arial"/>
                        </a:rPr>
                        <a:t>$</a:t>
                      </a:r>
                      <a:r>
                        <a:rPr lang="en-US" sz="900" dirty="0" err="1" smtClean="0">
                          <a:solidFill>
                            <a:srgbClr val="494747"/>
                          </a:solidFill>
                          <a:latin typeface="Arial"/>
                          <a:cs typeface="Arial"/>
                        </a:rPr>
                        <a:t>stdDevSamp</a:t>
                      </a:r>
                      <a:endParaRPr lang="en-US" sz="900" dirty="0" smtClean="0">
                        <a:solidFill>
                          <a:srgbClr val="494747"/>
                        </a:solidFill>
                        <a:latin typeface="Arial"/>
                        <a:cs typeface="Arial"/>
                      </a:endParaRPr>
                    </a:p>
                    <a:p>
                      <a:pPr marL="171450" indent="-171450" algn="l">
                        <a:lnSpc>
                          <a:spcPct val="150000"/>
                        </a:lnSpc>
                        <a:buFont typeface="Arial"/>
                        <a:buChar char="•"/>
                      </a:pPr>
                      <a:r>
                        <a:rPr lang="en-US" sz="900" dirty="0" smtClean="0">
                          <a:solidFill>
                            <a:srgbClr val="494747"/>
                          </a:solidFill>
                          <a:latin typeface="Arial"/>
                          <a:cs typeface="Arial"/>
                        </a:rPr>
                        <a:t>$</a:t>
                      </a:r>
                      <a:r>
                        <a:rPr lang="en-US" sz="900" dirty="0" err="1" smtClean="0">
                          <a:solidFill>
                            <a:srgbClr val="494747"/>
                          </a:solidFill>
                          <a:latin typeface="Arial"/>
                          <a:cs typeface="Arial"/>
                        </a:rPr>
                        <a:t>stdDevPop</a:t>
                      </a:r>
                      <a:endParaRPr lang="en-US" sz="900" dirty="0" smtClean="0">
                        <a:solidFill>
                          <a:srgbClr val="494747"/>
                        </a:solidFill>
                        <a:latin typeface="Arial"/>
                        <a:cs typeface="Arial"/>
                      </a:endParaRPr>
                    </a:p>
                    <a:p>
                      <a:pPr marL="171450" indent="-171450" algn="l">
                        <a:lnSpc>
                          <a:spcPct val="150000"/>
                        </a:lnSpc>
                        <a:buFont typeface="Arial"/>
                        <a:buChar char="•"/>
                      </a:pPr>
                      <a:r>
                        <a:rPr lang="en-US" sz="900" dirty="0" smtClean="0">
                          <a:solidFill>
                            <a:srgbClr val="494747"/>
                          </a:solidFill>
                          <a:latin typeface="Arial"/>
                          <a:cs typeface="Arial"/>
                        </a:rPr>
                        <a:t>$</a:t>
                      </a:r>
                      <a:r>
                        <a:rPr lang="en-US" sz="900" dirty="0" err="1" smtClean="0">
                          <a:solidFill>
                            <a:srgbClr val="494747"/>
                          </a:solidFill>
                          <a:latin typeface="Arial"/>
                          <a:cs typeface="Arial"/>
                        </a:rPr>
                        <a:t>sqrt</a:t>
                      </a:r>
                      <a:endParaRPr lang="en-US" sz="900" dirty="0" smtClean="0">
                        <a:solidFill>
                          <a:srgbClr val="494747"/>
                        </a:solidFill>
                        <a:latin typeface="Arial"/>
                        <a:cs typeface="Arial"/>
                      </a:endParaRPr>
                    </a:p>
                    <a:p>
                      <a:pPr marL="171450" indent="-171450" algn="l">
                        <a:lnSpc>
                          <a:spcPct val="150000"/>
                        </a:lnSpc>
                        <a:buFont typeface="Arial"/>
                        <a:buChar char="•"/>
                      </a:pPr>
                      <a:r>
                        <a:rPr lang="en-US" sz="900" dirty="0" smtClean="0">
                          <a:solidFill>
                            <a:srgbClr val="494747"/>
                          </a:solidFill>
                          <a:latin typeface="Arial"/>
                          <a:cs typeface="Arial"/>
                        </a:rPr>
                        <a:t>$abs</a:t>
                      </a:r>
                    </a:p>
                    <a:p>
                      <a:pPr marL="171450" indent="-171450" algn="l">
                        <a:lnSpc>
                          <a:spcPct val="150000"/>
                        </a:lnSpc>
                        <a:buFont typeface="Arial"/>
                        <a:buChar char="•"/>
                      </a:pPr>
                      <a:r>
                        <a:rPr lang="en-US" sz="900" dirty="0" smtClean="0">
                          <a:solidFill>
                            <a:srgbClr val="494747"/>
                          </a:solidFill>
                          <a:latin typeface="Arial"/>
                          <a:cs typeface="Arial"/>
                        </a:rPr>
                        <a:t>$</a:t>
                      </a:r>
                      <a:r>
                        <a:rPr lang="en-US" sz="900" dirty="0" err="1" smtClean="0">
                          <a:solidFill>
                            <a:srgbClr val="494747"/>
                          </a:solidFill>
                          <a:latin typeface="Arial"/>
                          <a:cs typeface="Arial"/>
                        </a:rPr>
                        <a:t>trunc</a:t>
                      </a:r>
                      <a:endParaRPr lang="en-US" sz="900" dirty="0" smtClean="0">
                        <a:solidFill>
                          <a:srgbClr val="494747"/>
                        </a:solidFill>
                        <a:latin typeface="Arial"/>
                        <a:cs typeface="Arial"/>
                      </a:endParaRPr>
                    </a:p>
                    <a:p>
                      <a:pPr marL="171450" indent="-171450" algn="l">
                        <a:lnSpc>
                          <a:spcPct val="150000"/>
                        </a:lnSpc>
                        <a:buFont typeface="Arial"/>
                        <a:buChar char="•"/>
                      </a:pPr>
                      <a:r>
                        <a:rPr lang="en-US" sz="900" dirty="0" smtClean="0">
                          <a:solidFill>
                            <a:srgbClr val="494747"/>
                          </a:solidFill>
                          <a:latin typeface="Arial"/>
                          <a:cs typeface="Arial"/>
                        </a:rPr>
                        <a:t>$ceil</a:t>
                      </a:r>
                    </a:p>
                    <a:p>
                      <a:pPr marL="171450" indent="-171450" algn="l">
                        <a:lnSpc>
                          <a:spcPct val="150000"/>
                        </a:lnSpc>
                        <a:buFont typeface="Arial"/>
                        <a:buChar char="•"/>
                      </a:pPr>
                      <a:r>
                        <a:rPr lang="en-US" sz="900" dirty="0" smtClean="0">
                          <a:solidFill>
                            <a:srgbClr val="494747"/>
                          </a:solidFill>
                          <a:latin typeface="Arial"/>
                          <a:cs typeface="Arial"/>
                        </a:rPr>
                        <a:t>$floor</a:t>
                      </a:r>
                    </a:p>
                    <a:p>
                      <a:pPr marL="171450" indent="-171450" algn="l">
                        <a:lnSpc>
                          <a:spcPct val="150000"/>
                        </a:lnSpc>
                        <a:buFont typeface="Arial"/>
                        <a:buChar char="•"/>
                      </a:pPr>
                      <a:r>
                        <a:rPr lang="en-US" sz="900" dirty="0" smtClean="0">
                          <a:solidFill>
                            <a:srgbClr val="494747"/>
                          </a:solidFill>
                          <a:latin typeface="Arial"/>
                          <a:cs typeface="Arial"/>
                        </a:rPr>
                        <a:t>$log</a:t>
                      </a:r>
                    </a:p>
                    <a:p>
                      <a:pPr marL="171450" indent="-171450" algn="l">
                        <a:lnSpc>
                          <a:spcPct val="150000"/>
                        </a:lnSpc>
                        <a:buFont typeface="Arial"/>
                        <a:buChar char="•"/>
                      </a:pPr>
                      <a:r>
                        <a:rPr lang="en-US" sz="900" dirty="0" smtClean="0">
                          <a:solidFill>
                            <a:srgbClr val="494747"/>
                          </a:solidFill>
                          <a:latin typeface="Arial"/>
                          <a:cs typeface="Arial"/>
                        </a:rPr>
                        <a:t>$</a:t>
                      </a:r>
                      <a:r>
                        <a:rPr lang="en-US" sz="900" dirty="0" err="1" smtClean="0">
                          <a:solidFill>
                            <a:srgbClr val="494747"/>
                          </a:solidFill>
                          <a:latin typeface="Arial"/>
                          <a:cs typeface="Arial"/>
                        </a:rPr>
                        <a:t>pow</a:t>
                      </a:r>
                      <a:endParaRPr lang="en-US" sz="900" dirty="0" smtClean="0">
                        <a:solidFill>
                          <a:srgbClr val="494747"/>
                        </a:solidFill>
                        <a:latin typeface="Arial"/>
                        <a:cs typeface="Arial"/>
                      </a:endParaRPr>
                    </a:p>
                    <a:p>
                      <a:pPr marL="171450" indent="-171450" algn="l">
                        <a:lnSpc>
                          <a:spcPct val="150000"/>
                        </a:lnSpc>
                        <a:buFont typeface="Arial"/>
                        <a:buChar char="•"/>
                      </a:pPr>
                      <a:r>
                        <a:rPr lang="en-US" sz="900" dirty="0" smtClean="0">
                          <a:solidFill>
                            <a:srgbClr val="494747"/>
                          </a:solidFill>
                          <a:latin typeface="Arial"/>
                          <a:cs typeface="Arial"/>
                        </a:rPr>
                        <a:t>$</a:t>
                      </a:r>
                      <a:r>
                        <a:rPr lang="en-US" sz="900" dirty="0" err="1" smtClean="0">
                          <a:solidFill>
                            <a:srgbClr val="494747"/>
                          </a:solidFill>
                          <a:latin typeface="Arial"/>
                          <a:cs typeface="Arial"/>
                        </a:rPr>
                        <a:t>exp</a:t>
                      </a:r>
                      <a:endParaRPr lang="en-US" sz="900" dirty="0" smtClean="0">
                        <a:solidFill>
                          <a:srgbClr val="494747"/>
                        </a:solidFill>
                        <a:latin typeface="Arial"/>
                        <a:cs typeface="Arial"/>
                      </a:endParaRPr>
                    </a:p>
                    <a:p>
                      <a:pPr marL="171450" indent="-171450" algn="l">
                        <a:lnSpc>
                          <a:spcPct val="150000"/>
                        </a:lnSpc>
                        <a:buFont typeface="Arial"/>
                        <a:buChar char="•"/>
                      </a:pPr>
                      <a:r>
                        <a:rPr lang="en-US" sz="900" dirty="0" smtClean="0">
                          <a:solidFill>
                            <a:srgbClr val="494747"/>
                          </a:solidFill>
                          <a:latin typeface="Arial"/>
                          <a:cs typeface="Arial"/>
                        </a:rPr>
                        <a:t>and more</a:t>
                      </a:r>
                      <a:r>
                        <a:rPr lang="en-US" sz="900" baseline="0" dirty="0" smtClean="0">
                          <a:solidFill>
                            <a:srgbClr val="494747"/>
                          </a:solidFill>
                          <a:latin typeface="Arial"/>
                          <a:cs typeface="Arial"/>
                        </a:rPr>
                        <a:t> …</a:t>
                      </a:r>
                      <a:endParaRPr lang="en-US" sz="900" dirty="0">
                        <a:solidFill>
                          <a:srgbClr val="4E4C4C"/>
                        </a:solidFill>
                        <a:latin typeface="Arial"/>
                        <a:cs typeface="Arial"/>
                      </a:endParaRPr>
                    </a:p>
                  </a:txBody>
                  <a:tcPr marL="68582" marR="68582" marT="34311" marB="34311"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marL="171450" indent="-171450" algn="l">
                        <a:buFont typeface="Arial"/>
                        <a:buChar char="•"/>
                      </a:pPr>
                      <a:r>
                        <a:rPr lang="en-US" sz="900" dirty="0" smtClean="0">
                          <a:solidFill>
                            <a:srgbClr val="4E4C4C"/>
                          </a:solidFill>
                          <a:latin typeface="Arial"/>
                          <a:cs typeface="Arial"/>
                        </a:rPr>
                        <a:t>Case sensitive</a:t>
                      </a:r>
                      <a:r>
                        <a:rPr lang="en-US" sz="900" baseline="0" dirty="0" smtClean="0">
                          <a:solidFill>
                            <a:srgbClr val="4E4C4C"/>
                          </a:solidFill>
                          <a:latin typeface="Arial"/>
                          <a:cs typeface="Arial"/>
                        </a:rPr>
                        <a:t> text search</a:t>
                      </a:r>
                    </a:p>
                    <a:p>
                      <a:pPr marL="171450" indent="-171450" algn="l">
                        <a:buFont typeface="Arial"/>
                        <a:buChar char="•"/>
                      </a:pPr>
                      <a:endParaRPr lang="en-US" sz="900" baseline="0" dirty="0" smtClean="0">
                        <a:solidFill>
                          <a:srgbClr val="4E4C4C"/>
                        </a:solidFill>
                        <a:latin typeface="Arial"/>
                        <a:cs typeface="Arial"/>
                      </a:endParaRPr>
                    </a:p>
                    <a:p>
                      <a:pPr marL="171450" indent="-171450" algn="l">
                        <a:buFont typeface="Arial"/>
                        <a:buChar char="•"/>
                      </a:pPr>
                      <a:r>
                        <a:rPr lang="en-US" sz="900" baseline="0" dirty="0" smtClean="0">
                          <a:solidFill>
                            <a:srgbClr val="4E4C4C"/>
                          </a:solidFill>
                          <a:latin typeface="Arial"/>
                          <a:cs typeface="Arial"/>
                        </a:rPr>
                        <a:t>Support for languages such as Arabic, Farsi, Chinese and more …</a:t>
                      </a:r>
                      <a:endParaRPr lang="en-US" sz="900" dirty="0">
                        <a:solidFill>
                          <a:srgbClr val="4E4C4C"/>
                        </a:solidFill>
                        <a:latin typeface="Arial"/>
                        <a:cs typeface="Arial"/>
                      </a:endParaRPr>
                    </a:p>
                  </a:txBody>
                  <a:tcPr marL="68582" marR="68582" marT="34311" marB="34311"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bl>
          </a:graphicData>
        </a:graphic>
      </p:graphicFrame>
    </p:spTree>
    <p:extLst>
      <p:ext uri="{BB962C8B-B14F-4D97-AF65-F5344CB8AC3E}">
        <p14:creationId xmlns:p14="http://schemas.microsoft.com/office/powerpoint/2010/main" val="38144849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r"/>
            <a:r>
              <a:rPr lang="en-US" dirty="0" smtClean="0"/>
              <a:t>MongoDB Connector for BI</a:t>
            </a:r>
            <a:endParaRPr lang="en-US" dirty="0"/>
          </a:p>
        </p:txBody>
      </p:sp>
      <p:cxnSp>
        <p:nvCxnSpPr>
          <p:cNvPr id="8" name="Straight Connector 7"/>
          <p:cNvCxnSpPr/>
          <p:nvPr/>
        </p:nvCxnSpPr>
        <p:spPr>
          <a:xfrm>
            <a:off x="4191000" y="1326004"/>
            <a:ext cx="0" cy="3433653"/>
          </a:xfrm>
          <a:prstGeom prst="line">
            <a:avLst/>
          </a:prstGeom>
          <a:ln w="12700">
            <a:solidFill>
              <a:srgbClr val="6EA340"/>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4"/>
          <p:cNvSpPr txBox="1">
            <a:spLocks/>
          </p:cNvSpPr>
          <p:nvPr/>
        </p:nvSpPr>
        <p:spPr>
          <a:xfrm>
            <a:off x="4724400" y="854530"/>
            <a:ext cx="3962404" cy="4019549"/>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Font typeface="Arial"/>
              <a:buNone/>
            </a:pPr>
            <a:r>
              <a:rPr lang="en-US" sz="1400" b="1" dirty="0" smtClean="0">
                <a:solidFill>
                  <a:srgbClr val="494747"/>
                </a:solidFill>
              </a:rPr>
              <a:t>Visualize and explore multi-dimensional documents using SQL-based BI tools. The connector does the following: </a:t>
            </a:r>
          </a:p>
          <a:p>
            <a:pPr marL="0" indent="0">
              <a:lnSpc>
                <a:spcPct val="150000"/>
              </a:lnSpc>
              <a:buFont typeface="Arial"/>
              <a:buNone/>
            </a:pPr>
            <a:endParaRPr lang="en-US" sz="1400" b="1" dirty="0" smtClean="0">
              <a:solidFill>
                <a:srgbClr val="494747"/>
              </a:solidFill>
            </a:endParaRPr>
          </a:p>
          <a:p>
            <a:pPr>
              <a:lnSpc>
                <a:spcPct val="150000"/>
              </a:lnSpc>
            </a:pPr>
            <a:r>
              <a:rPr lang="en-US" sz="1200" dirty="0" smtClean="0">
                <a:solidFill>
                  <a:srgbClr val="494747"/>
                </a:solidFill>
              </a:rPr>
              <a:t>Provides the BI tool with the schema of the MongoDB collection to be visualized</a:t>
            </a:r>
          </a:p>
          <a:p>
            <a:pPr>
              <a:lnSpc>
                <a:spcPct val="150000"/>
              </a:lnSpc>
            </a:pPr>
            <a:r>
              <a:rPr lang="en-US" sz="1200" dirty="0" smtClean="0">
                <a:solidFill>
                  <a:srgbClr val="494747"/>
                </a:solidFill>
              </a:rPr>
              <a:t>Translates SQL statements issued by the BI tool into equivalent MongoDB queries that are sent to MongoDB for processing</a:t>
            </a:r>
          </a:p>
          <a:p>
            <a:pPr>
              <a:lnSpc>
                <a:spcPct val="150000"/>
              </a:lnSpc>
            </a:pPr>
            <a:r>
              <a:rPr lang="en-US" sz="1200" dirty="0" smtClean="0">
                <a:solidFill>
                  <a:srgbClr val="494747"/>
                </a:solidFill>
              </a:rPr>
              <a:t>Converts the results into the tabular format expected by the BI tool, which can then visualize the data based on user requirements </a:t>
            </a:r>
          </a:p>
        </p:txBody>
      </p:sp>
      <p:pic>
        <p:nvPicPr>
          <p:cNvPr id="3" name="Picture 2" descr="tableau-scr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67" y="1467114"/>
            <a:ext cx="3744824" cy="3104885"/>
          </a:xfrm>
          <a:prstGeom prst="rect">
            <a:avLst/>
          </a:prstGeom>
        </p:spPr>
      </p:pic>
    </p:spTree>
    <p:extLst>
      <p:ext uri="{BB962C8B-B14F-4D97-AF65-F5344CB8AC3E}">
        <p14:creationId xmlns:p14="http://schemas.microsoft.com/office/powerpoint/2010/main" val="143635513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a:bodyPr>
          <a:lstStyle/>
          <a:p>
            <a:r>
              <a:rPr lang="en-US" dirty="0" smtClean="0"/>
              <a:t>Multi-Modal </a:t>
            </a:r>
            <a:endParaRPr lang="en-US" dirty="0"/>
          </a:p>
        </p:txBody>
      </p:sp>
    </p:spTree>
    <p:extLst>
      <p:ext uri="{BB962C8B-B14F-4D97-AF65-F5344CB8AC3E}">
        <p14:creationId xmlns:p14="http://schemas.microsoft.com/office/powerpoint/2010/main" val="34015333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6350"/>
            <a:ext cx="8229600" cy="857250"/>
          </a:xfrm>
        </p:spPr>
        <p:txBody>
          <a:bodyPr/>
          <a:lstStyle/>
          <a:p>
            <a:pPr algn="l"/>
            <a:r>
              <a:rPr lang="en-US" dirty="0" smtClean="0"/>
              <a:t>Storage Engine API</a:t>
            </a:r>
            <a:endParaRPr lang="en-US" dirty="0"/>
          </a:p>
        </p:txBody>
      </p:sp>
      <p:sp>
        <p:nvSpPr>
          <p:cNvPr id="5" name="Shape 170"/>
          <p:cNvSpPr/>
          <p:nvPr/>
        </p:nvSpPr>
        <p:spPr>
          <a:xfrm>
            <a:off x="1692798" y="1456965"/>
            <a:ext cx="1029900" cy="634800"/>
          </a:xfrm>
          <a:prstGeom prst="roundRect">
            <a:avLst>
              <a:gd name="adj" fmla="val 16667"/>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dirty="0" smtClean="0">
                <a:latin typeface="Arial"/>
                <a:cs typeface="Arial"/>
              </a:rPr>
              <a:t>Content </a:t>
            </a:r>
            <a:r>
              <a:rPr lang="en" sz="1100" dirty="0">
                <a:latin typeface="Arial"/>
                <a:cs typeface="Arial"/>
              </a:rPr>
              <a:t>Repo</a:t>
            </a:r>
          </a:p>
        </p:txBody>
      </p:sp>
      <p:sp>
        <p:nvSpPr>
          <p:cNvPr id="6" name="Shape 171"/>
          <p:cNvSpPr/>
          <p:nvPr/>
        </p:nvSpPr>
        <p:spPr>
          <a:xfrm>
            <a:off x="2886060" y="1456965"/>
            <a:ext cx="1029900" cy="634800"/>
          </a:xfrm>
          <a:prstGeom prst="roundRect">
            <a:avLst>
              <a:gd name="adj" fmla="val 16667"/>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err="1" smtClean="0">
                <a:latin typeface="Arial"/>
                <a:cs typeface="Arial"/>
              </a:rPr>
              <a:t>IoT</a:t>
            </a:r>
            <a:r>
              <a:rPr lang="en-US" sz="1100" dirty="0" smtClean="0">
                <a:latin typeface="Arial"/>
                <a:cs typeface="Arial"/>
              </a:rPr>
              <a:t> </a:t>
            </a:r>
            <a:r>
              <a:rPr lang="en" sz="1100" dirty="0" smtClean="0">
                <a:latin typeface="Arial"/>
                <a:cs typeface="Arial"/>
              </a:rPr>
              <a:t>Sensor </a:t>
            </a:r>
            <a:r>
              <a:rPr lang="en" sz="1100" dirty="0">
                <a:latin typeface="Arial"/>
                <a:cs typeface="Arial"/>
              </a:rPr>
              <a:t>Backend</a:t>
            </a:r>
          </a:p>
        </p:txBody>
      </p:sp>
      <p:sp>
        <p:nvSpPr>
          <p:cNvPr id="7" name="Shape 172"/>
          <p:cNvSpPr/>
          <p:nvPr/>
        </p:nvSpPr>
        <p:spPr>
          <a:xfrm>
            <a:off x="4079323" y="1456965"/>
            <a:ext cx="1029900" cy="634800"/>
          </a:xfrm>
          <a:prstGeom prst="roundRect">
            <a:avLst>
              <a:gd name="adj" fmla="val 16667"/>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dirty="0" smtClean="0">
                <a:latin typeface="Arial"/>
                <a:cs typeface="Arial"/>
              </a:rPr>
              <a:t>Ad </a:t>
            </a:r>
            <a:r>
              <a:rPr lang="en" sz="1100" dirty="0">
                <a:latin typeface="Arial"/>
                <a:cs typeface="Arial"/>
              </a:rPr>
              <a:t>Service</a:t>
            </a:r>
          </a:p>
        </p:txBody>
      </p:sp>
      <p:sp>
        <p:nvSpPr>
          <p:cNvPr id="8" name="Shape 173"/>
          <p:cNvSpPr/>
          <p:nvPr/>
        </p:nvSpPr>
        <p:spPr>
          <a:xfrm>
            <a:off x="5272585" y="1456965"/>
            <a:ext cx="1029900" cy="634800"/>
          </a:xfrm>
          <a:prstGeom prst="roundRect">
            <a:avLst>
              <a:gd name="adj" fmla="val 16667"/>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latin typeface="Arial"/>
                <a:cs typeface="Arial"/>
              </a:rPr>
              <a:t>Customer Analytics</a:t>
            </a:r>
          </a:p>
        </p:txBody>
      </p:sp>
      <p:sp>
        <p:nvSpPr>
          <p:cNvPr id="9" name="Shape 174"/>
          <p:cNvSpPr/>
          <p:nvPr/>
        </p:nvSpPr>
        <p:spPr>
          <a:xfrm>
            <a:off x="6465847" y="1456965"/>
            <a:ext cx="1029900" cy="634800"/>
          </a:xfrm>
          <a:prstGeom prst="roundRect">
            <a:avLst>
              <a:gd name="adj" fmla="val 16667"/>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smtClean="0">
                <a:latin typeface="Arial"/>
                <a:cs typeface="Arial"/>
              </a:rPr>
              <a:t>Archive</a:t>
            </a:r>
            <a:endParaRPr lang="en" sz="1100" dirty="0">
              <a:latin typeface="Arial"/>
              <a:cs typeface="Arial"/>
            </a:endParaRPr>
          </a:p>
        </p:txBody>
      </p:sp>
      <p:sp>
        <p:nvSpPr>
          <p:cNvPr id="10" name="Shape 175"/>
          <p:cNvSpPr/>
          <p:nvPr/>
        </p:nvSpPr>
        <p:spPr>
          <a:xfrm>
            <a:off x="1692823" y="2205439"/>
            <a:ext cx="5802899" cy="309300"/>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a:r>
              <a:rPr lang="en" sz="1100" dirty="0">
                <a:latin typeface="Arial"/>
                <a:cs typeface="Arial"/>
              </a:rPr>
              <a:t>MongoDB Query Language (MQL) + Native Drivers</a:t>
            </a:r>
          </a:p>
        </p:txBody>
      </p:sp>
      <p:sp>
        <p:nvSpPr>
          <p:cNvPr id="11" name="Shape 176"/>
          <p:cNvSpPr/>
          <p:nvPr/>
        </p:nvSpPr>
        <p:spPr>
          <a:xfrm>
            <a:off x="1692823" y="2621434"/>
            <a:ext cx="5802899" cy="309300"/>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dirty="0">
                <a:latin typeface="Arial"/>
                <a:cs typeface="Arial"/>
              </a:rPr>
              <a:t>MongoDB </a:t>
            </a:r>
            <a:r>
              <a:rPr lang="en-US" sz="1100" dirty="0" smtClean="0">
                <a:latin typeface="Arial"/>
                <a:cs typeface="Arial"/>
              </a:rPr>
              <a:t>Document </a:t>
            </a:r>
            <a:r>
              <a:rPr lang="en" sz="1100" dirty="0" smtClean="0">
                <a:latin typeface="Arial"/>
                <a:cs typeface="Arial"/>
              </a:rPr>
              <a:t>Data </a:t>
            </a:r>
            <a:r>
              <a:rPr lang="en" sz="1100" dirty="0">
                <a:latin typeface="Arial"/>
                <a:cs typeface="Arial"/>
              </a:rPr>
              <a:t>Model</a:t>
            </a:r>
          </a:p>
        </p:txBody>
      </p:sp>
      <p:sp>
        <p:nvSpPr>
          <p:cNvPr id="12" name="Shape 177"/>
          <p:cNvSpPr/>
          <p:nvPr/>
        </p:nvSpPr>
        <p:spPr>
          <a:xfrm>
            <a:off x="1692823" y="3037440"/>
            <a:ext cx="1029900" cy="443399"/>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smtClean="0">
                <a:latin typeface="Arial"/>
                <a:cs typeface="Arial"/>
              </a:rPr>
              <a:t>WT</a:t>
            </a:r>
            <a:endParaRPr lang="en" sz="1100" dirty="0">
              <a:latin typeface="Arial"/>
              <a:cs typeface="Arial"/>
            </a:endParaRPr>
          </a:p>
        </p:txBody>
      </p:sp>
      <p:sp>
        <p:nvSpPr>
          <p:cNvPr id="13" name="Shape 178"/>
          <p:cNvSpPr/>
          <p:nvPr/>
        </p:nvSpPr>
        <p:spPr>
          <a:xfrm>
            <a:off x="2886073" y="3037440"/>
            <a:ext cx="1029900" cy="443399"/>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smtClean="0">
                <a:latin typeface="Arial"/>
                <a:cs typeface="Arial"/>
              </a:rPr>
              <a:t>MMAP</a:t>
            </a:r>
            <a:endParaRPr lang="en" sz="1100" dirty="0">
              <a:latin typeface="Arial"/>
              <a:cs typeface="Arial"/>
            </a:endParaRPr>
          </a:p>
        </p:txBody>
      </p:sp>
      <p:sp>
        <p:nvSpPr>
          <p:cNvPr id="14" name="Shape 182"/>
          <p:cNvSpPr/>
          <p:nvPr/>
        </p:nvSpPr>
        <p:spPr>
          <a:xfrm rot="5400000">
            <a:off x="4571399" y="769242"/>
            <a:ext cx="45719" cy="5802975"/>
          </a:xfrm>
          <a:prstGeom prst="rightBrace">
            <a:avLst>
              <a:gd name="adj1" fmla="val 8333"/>
              <a:gd name="adj2" fmla="val 50000"/>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latin typeface="Arial"/>
              <a:cs typeface="Arial"/>
            </a:endParaRPr>
          </a:p>
        </p:txBody>
      </p:sp>
      <p:sp>
        <p:nvSpPr>
          <p:cNvPr id="15" name="Shape 183"/>
          <p:cNvSpPr txBox="1"/>
          <p:nvPr/>
        </p:nvSpPr>
        <p:spPr>
          <a:xfrm>
            <a:off x="3480114" y="3838840"/>
            <a:ext cx="2221799" cy="243600"/>
          </a:xfrm>
          <a:prstGeom prst="rect">
            <a:avLst/>
          </a:prstGeom>
          <a:noFill/>
          <a:ln>
            <a:noFill/>
          </a:ln>
        </p:spPr>
        <p:txBody>
          <a:bodyPr lIns="91425" tIns="91425" rIns="91425" bIns="91425" anchor="t" anchorCtr="0">
            <a:noAutofit/>
          </a:bodyPr>
          <a:lstStyle/>
          <a:p>
            <a:pPr lvl="0" algn="ctr" rtl="0">
              <a:spcBef>
                <a:spcPts val="0"/>
              </a:spcBef>
              <a:buNone/>
            </a:pPr>
            <a:r>
              <a:rPr lang="en-US" sz="1200" dirty="0" smtClean="0">
                <a:latin typeface="Arial"/>
                <a:cs typeface="Arial"/>
              </a:rPr>
              <a:t>Supported in MongoDB 3.2</a:t>
            </a:r>
            <a:endParaRPr lang="en" sz="1200" dirty="0">
              <a:latin typeface="Arial"/>
              <a:cs typeface="Arial"/>
            </a:endParaRPr>
          </a:p>
        </p:txBody>
      </p:sp>
      <p:sp>
        <p:nvSpPr>
          <p:cNvPr id="16" name="Shape 186"/>
          <p:cNvSpPr/>
          <p:nvPr/>
        </p:nvSpPr>
        <p:spPr>
          <a:xfrm rot="16200000" flipH="1">
            <a:off x="7233772" y="2620040"/>
            <a:ext cx="1285200" cy="455999"/>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latin typeface="Arial"/>
                <a:cs typeface="Arial"/>
              </a:rPr>
              <a:t>Management</a:t>
            </a:r>
          </a:p>
        </p:txBody>
      </p:sp>
      <p:sp>
        <p:nvSpPr>
          <p:cNvPr id="17" name="Shape 187"/>
          <p:cNvSpPr/>
          <p:nvPr/>
        </p:nvSpPr>
        <p:spPr>
          <a:xfrm rot="16200000" flipH="1">
            <a:off x="720672" y="2620040"/>
            <a:ext cx="1285200" cy="455999"/>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latin typeface="Arial"/>
                <a:cs typeface="Arial"/>
              </a:rPr>
              <a:t>Security</a:t>
            </a:r>
          </a:p>
        </p:txBody>
      </p:sp>
      <p:sp>
        <p:nvSpPr>
          <p:cNvPr id="18" name="Shape 178"/>
          <p:cNvSpPr/>
          <p:nvPr/>
        </p:nvSpPr>
        <p:spPr>
          <a:xfrm>
            <a:off x="4079347" y="3037440"/>
            <a:ext cx="1029900" cy="443399"/>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smtClean="0">
                <a:latin typeface="Arial"/>
                <a:cs typeface="Arial"/>
              </a:rPr>
              <a:t>In-memory (beta)</a:t>
            </a:r>
            <a:endParaRPr lang="en" sz="1100" dirty="0">
              <a:latin typeface="Arial"/>
              <a:cs typeface="Arial"/>
            </a:endParaRPr>
          </a:p>
        </p:txBody>
      </p:sp>
      <p:sp>
        <p:nvSpPr>
          <p:cNvPr id="19" name="Shape 178"/>
          <p:cNvSpPr/>
          <p:nvPr/>
        </p:nvSpPr>
        <p:spPr>
          <a:xfrm>
            <a:off x="5272573" y="3037440"/>
            <a:ext cx="1029900" cy="443399"/>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smtClean="0">
                <a:latin typeface="Arial"/>
                <a:cs typeface="Arial"/>
              </a:rPr>
              <a:t>Encrypted</a:t>
            </a:r>
            <a:endParaRPr lang="en" sz="1100" dirty="0">
              <a:latin typeface="Arial"/>
              <a:cs typeface="Arial"/>
            </a:endParaRPr>
          </a:p>
        </p:txBody>
      </p:sp>
      <p:sp>
        <p:nvSpPr>
          <p:cNvPr id="20" name="Shape 178"/>
          <p:cNvSpPr/>
          <p:nvPr/>
        </p:nvSpPr>
        <p:spPr>
          <a:xfrm>
            <a:off x="6465847" y="3037440"/>
            <a:ext cx="1029900" cy="443399"/>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smtClean="0">
                <a:latin typeface="Arial"/>
                <a:cs typeface="Arial"/>
              </a:rPr>
              <a:t>3</a:t>
            </a:r>
            <a:r>
              <a:rPr lang="en-US" sz="1100" baseline="30000" dirty="0" smtClean="0">
                <a:latin typeface="Arial"/>
                <a:cs typeface="Arial"/>
              </a:rPr>
              <a:t>rd</a:t>
            </a:r>
            <a:r>
              <a:rPr lang="en-US" sz="1100" dirty="0" smtClean="0">
                <a:latin typeface="Arial"/>
                <a:cs typeface="Arial"/>
              </a:rPr>
              <a:t> party</a:t>
            </a:r>
            <a:endParaRPr lang="en" sz="1100" dirty="0">
              <a:latin typeface="Arial"/>
              <a:cs typeface="Arial"/>
            </a:endParaRPr>
          </a:p>
        </p:txBody>
      </p:sp>
    </p:spTree>
    <p:extLst>
      <p:ext uri="{BB962C8B-B14F-4D97-AF65-F5344CB8AC3E}">
        <p14:creationId xmlns:p14="http://schemas.microsoft.com/office/powerpoint/2010/main" val="16576364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a:bodyPr>
          <a:lstStyle/>
          <a:p>
            <a:r>
              <a:rPr lang="en-US" dirty="0" smtClean="0"/>
              <a:t>High Availability &amp; Uptime</a:t>
            </a:r>
            <a:endParaRPr lang="en-US" dirty="0"/>
          </a:p>
        </p:txBody>
      </p:sp>
    </p:spTree>
    <p:extLst>
      <p:ext uri="{BB962C8B-B14F-4D97-AF65-F5344CB8AC3E}">
        <p14:creationId xmlns:p14="http://schemas.microsoft.com/office/powerpoint/2010/main" val="19580751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09" y="6350"/>
            <a:ext cx="8229600" cy="857250"/>
          </a:xfrm>
        </p:spPr>
        <p:txBody>
          <a:bodyPr>
            <a:normAutofit/>
          </a:bodyPr>
          <a:lstStyle/>
          <a:p>
            <a:pPr algn="l"/>
            <a:r>
              <a:rPr lang="en-US" dirty="0" smtClean="0"/>
              <a:t>Replica Sets</a:t>
            </a:r>
            <a:endParaRPr lang="en-US" dirty="0"/>
          </a:p>
        </p:txBody>
      </p:sp>
      <p:cxnSp>
        <p:nvCxnSpPr>
          <p:cNvPr id="8" name="Straight Connector 7"/>
          <p:cNvCxnSpPr/>
          <p:nvPr/>
        </p:nvCxnSpPr>
        <p:spPr>
          <a:xfrm>
            <a:off x="4191000" y="1326005"/>
            <a:ext cx="0" cy="3433653"/>
          </a:xfrm>
          <a:prstGeom prst="line">
            <a:avLst/>
          </a:prstGeom>
          <a:ln w="12700">
            <a:solidFill>
              <a:srgbClr val="6EA340"/>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4"/>
          <p:cNvSpPr txBox="1">
            <a:spLocks/>
          </p:cNvSpPr>
          <p:nvPr/>
        </p:nvSpPr>
        <p:spPr>
          <a:xfrm>
            <a:off x="4724396" y="1242923"/>
            <a:ext cx="3962404" cy="3810851"/>
          </a:xfrm>
          <a:prstGeom prst="rect">
            <a:avLst/>
          </a:prstGeom>
        </p:spPr>
        <p:txBody>
          <a:bodyPr vert="horz" lIns="91438" tIns="45719" rIns="91438" bIns="45719" rtlCol="0" anchor="ctr">
            <a:normAutofit fontScale="85000" lnSpcReduction="20000"/>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endParaRPr lang="en-US" sz="1400" dirty="0" smtClean="0">
              <a:solidFill>
                <a:srgbClr val="494747"/>
              </a:solidFill>
            </a:endParaRPr>
          </a:p>
          <a:p>
            <a:pPr marL="0" indent="0">
              <a:lnSpc>
                <a:spcPct val="150000"/>
              </a:lnSpc>
              <a:buNone/>
            </a:pPr>
            <a:endParaRPr lang="en-US" sz="1400" dirty="0" smtClean="0">
              <a:solidFill>
                <a:srgbClr val="494747"/>
              </a:solidFill>
            </a:endParaRPr>
          </a:p>
          <a:p>
            <a:pPr marL="0" indent="0">
              <a:lnSpc>
                <a:spcPct val="150000"/>
              </a:lnSpc>
              <a:buNone/>
            </a:pPr>
            <a:endParaRPr lang="en-US" sz="1400" dirty="0">
              <a:solidFill>
                <a:srgbClr val="494747"/>
              </a:solidFill>
            </a:endParaRPr>
          </a:p>
          <a:p>
            <a:pPr>
              <a:lnSpc>
                <a:spcPct val="150000"/>
              </a:lnSpc>
            </a:pPr>
            <a:r>
              <a:rPr lang="en-US" sz="1400" dirty="0" smtClean="0">
                <a:solidFill>
                  <a:srgbClr val="494747"/>
                </a:solidFill>
              </a:rPr>
              <a:t>Replica set – 2 to 50 copies</a:t>
            </a:r>
          </a:p>
          <a:p>
            <a:pPr>
              <a:lnSpc>
                <a:spcPct val="150000"/>
              </a:lnSpc>
            </a:pPr>
            <a:r>
              <a:rPr lang="en-US" sz="1400" dirty="0" smtClean="0">
                <a:solidFill>
                  <a:srgbClr val="494747"/>
                </a:solidFill>
              </a:rPr>
              <a:t>Makes up a self-healing ‘shard’</a:t>
            </a:r>
          </a:p>
          <a:p>
            <a:pPr>
              <a:lnSpc>
                <a:spcPct val="150000"/>
              </a:lnSpc>
            </a:pPr>
            <a:r>
              <a:rPr lang="en-US" sz="1400" dirty="0" smtClean="0">
                <a:solidFill>
                  <a:srgbClr val="494747"/>
                </a:solidFill>
              </a:rPr>
              <a:t>Data center aware</a:t>
            </a:r>
          </a:p>
          <a:p>
            <a:pPr>
              <a:lnSpc>
                <a:spcPct val="150000"/>
              </a:lnSpc>
            </a:pPr>
            <a:r>
              <a:rPr lang="en-US" sz="1400" dirty="0" smtClean="0">
                <a:solidFill>
                  <a:srgbClr val="494747"/>
                </a:solidFill>
              </a:rPr>
              <a:t>Addresses: </a:t>
            </a:r>
          </a:p>
          <a:p>
            <a:pPr lvl="1">
              <a:lnSpc>
                <a:spcPct val="150000"/>
              </a:lnSpc>
            </a:pPr>
            <a:r>
              <a:rPr lang="en-US" sz="1400" dirty="0" smtClean="0">
                <a:solidFill>
                  <a:srgbClr val="494747"/>
                </a:solidFill>
              </a:rPr>
              <a:t>High availability</a:t>
            </a:r>
          </a:p>
          <a:p>
            <a:pPr lvl="1">
              <a:lnSpc>
                <a:spcPct val="150000"/>
              </a:lnSpc>
            </a:pPr>
            <a:r>
              <a:rPr lang="en-US" sz="1400" dirty="0" smtClean="0">
                <a:solidFill>
                  <a:srgbClr val="494747"/>
                </a:solidFill>
              </a:rPr>
              <a:t>Data durability, consistency</a:t>
            </a:r>
          </a:p>
          <a:p>
            <a:pPr lvl="1">
              <a:lnSpc>
                <a:spcPct val="150000"/>
              </a:lnSpc>
            </a:pPr>
            <a:r>
              <a:rPr lang="en-US" sz="1400" dirty="0" smtClean="0">
                <a:solidFill>
                  <a:srgbClr val="494747"/>
                </a:solidFill>
              </a:rPr>
              <a:t>Maintenance (e.g., HW swaps)</a:t>
            </a:r>
          </a:p>
          <a:p>
            <a:pPr lvl="1">
              <a:lnSpc>
                <a:spcPct val="150000"/>
              </a:lnSpc>
            </a:pPr>
            <a:r>
              <a:rPr lang="en-US" sz="1400" dirty="0" smtClean="0">
                <a:solidFill>
                  <a:srgbClr val="494747"/>
                </a:solidFill>
              </a:rPr>
              <a:t>Disaster Recovery </a:t>
            </a:r>
          </a:p>
          <a:p>
            <a:pPr marL="0" indent="0">
              <a:lnSpc>
                <a:spcPct val="150000"/>
              </a:lnSpc>
              <a:buNone/>
            </a:pPr>
            <a:endParaRPr lang="en-US" sz="1400" b="1" dirty="0" smtClean="0">
              <a:solidFill>
                <a:srgbClr val="494747"/>
              </a:solidFill>
            </a:endParaRPr>
          </a:p>
          <a:p>
            <a:pPr marL="0" indent="0">
              <a:lnSpc>
                <a:spcPct val="150000"/>
              </a:lnSpc>
              <a:buNone/>
            </a:pPr>
            <a:r>
              <a:rPr lang="en-US" sz="1400" b="1" dirty="0" smtClean="0">
                <a:solidFill>
                  <a:srgbClr val="494747"/>
                </a:solidFill>
              </a:rPr>
              <a:t> </a:t>
            </a:r>
          </a:p>
          <a:p>
            <a:pPr marL="0" indent="0">
              <a:lnSpc>
                <a:spcPct val="150000"/>
              </a:lnSpc>
              <a:buNone/>
            </a:pPr>
            <a:endParaRPr lang="en-US" sz="1400" b="1" dirty="0" smtClean="0">
              <a:solidFill>
                <a:srgbClr val="494747"/>
              </a:solidFill>
            </a:endParaRPr>
          </a:p>
          <a:p>
            <a:pPr marL="0" indent="0">
              <a:lnSpc>
                <a:spcPct val="150000"/>
              </a:lnSpc>
              <a:buNone/>
            </a:pPr>
            <a:endParaRPr lang="en-US" sz="1400" b="1" dirty="0" smtClean="0">
              <a:solidFill>
                <a:srgbClr val="494747"/>
              </a:solidFill>
            </a:endParaRPr>
          </a:p>
          <a:p>
            <a:pPr marL="0" indent="0">
              <a:lnSpc>
                <a:spcPct val="150000"/>
              </a:lnSpc>
              <a:buNone/>
            </a:pPr>
            <a:endParaRPr lang="en-US" sz="1400" b="1" dirty="0">
              <a:solidFill>
                <a:srgbClr val="494747"/>
              </a:solidFill>
            </a:endParaRPr>
          </a:p>
          <a:p>
            <a:pPr marL="0" indent="0">
              <a:lnSpc>
                <a:spcPct val="150000"/>
              </a:lnSpc>
              <a:buNone/>
            </a:pPr>
            <a:endParaRPr lang="en-US" sz="1400" b="1" dirty="0">
              <a:solidFill>
                <a:srgbClr val="494747"/>
              </a:solidFill>
            </a:endParaRPr>
          </a:p>
        </p:txBody>
      </p:sp>
      <p:pic>
        <p:nvPicPr>
          <p:cNvPr id="9" name="Picture 8" descr="replica-set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09" y="1235295"/>
            <a:ext cx="5432778" cy="3621852"/>
          </a:xfrm>
          <a:prstGeom prst="rect">
            <a:avLst/>
          </a:prstGeom>
        </p:spPr>
      </p:pic>
      <p:sp>
        <p:nvSpPr>
          <p:cNvPr id="11" name="Right Brace 10"/>
          <p:cNvSpPr/>
          <p:nvPr/>
        </p:nvSpPr>
        <p:spPr>
          <a:xfrm rot="10800000">
            <a:off x="1178983" y="3275874"/>
            <a:ext cx="300566" cy="1447801"/>
          </a:xfrm>
          <a:prstGeom prst="rightBrace">
            <a:avLst>
              <a:gd name="adj1" fmla="val 36904"/>
              <a:gd name="adj2" fmla="val 50000"/>
            </a:avLst>
          </a:prstGeom>
          <a:ln w="31750">
            <a:solidFill>
              <a:srgbClr val="5B972B"/>
            </a:solidFill>
            <a:tailEnd type="none"/>
          </a:ln>
          <a:effectLst>
            <a:innerShdw blurRad="63500" dist="50800" dir="13500000">
              <a:srgbClr val="000000">
                <a:alpha val="50000"/>
              </a:srgbClr>
            </a:inn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400">
              <a:latin typeface="Arial"/>
              <a:cs typeface="Arial"/>
            </a:endParaRPr>
          </a:p>
        </p:txBody>
      </p:sp>
      <p:sp>
        <p:nvSpPr>
          <p:cNvPr id="3" name="TextBox 2"/>
          <p:cNvSpPr txBox="1"/>
          <p:nvPr/>
        </p:nvSpPr>
        <p:spPr>
          <a:xfrm>
            <a:off x="338656" y="3807043"/>
            <a:ext cx="776800" cy="430887"/>
          </a:xfrm>
          <a:prstGeom prst="rect">
            <a:avLst/>
          </a:prstGeom>
          <a:noFill/>
        </p:spPr>
        <p:txBody>
          <a:bodyPr wrap="none" rtlCol="0">
            <a:spAutoFit/>
          </a:bodyPr>
          <a:lstStyle/>
          <a:p>
            <a:pPr algn="r"/>
            <a:r>
              <a:rPr lang="en-US" sz="1100" b="1" dirty="0" smtClean="0">
                <a:solidFill>
                  <a:srgbClr val="C0BFBF"/>
                </a:solidFill>
                <a:latin typeface="Arial"/>
                <a:cs typeface="Arial"/>
              </a:rPr>
              <a:t>A Single</a:t>
            </a:r>
          </a:p>
          <a:p>
            <a:pPr algn="r"/>
            <a:r>
              <a:rPr lang="en-US" sz="1100" b="1" dirty="0" smtClean="0">
                <a:solidFill>
                  <a:srgbClr val="C0BFBF"/>
                </a:solidFill>
                <a:latin typeface="Arial"/>
                <a:cs typeface="Arial"/>
              </a:rPr>
              <a:t>Shard</a:t>
            </a:r>
            <a:endParaRPr lang="en-US" sz="1100" b="1" dirty="0">
              <a:solidFill>
                <a:srgbClr val="C0BFBF"/>
              </a:solidFill>
              <a:latin typeface="Arial"/>
              <a:cs typeface="Arial"/>
            </a:endParaRPr>
          </a:p>
        </p:txBody>
      </p:sp>
    </p:spTree>
    <p:extLst>
      <p:ext uri="{BB962C8B-B14F-4D97-AF65-F5344CB8AC3E}">
        <p14:creationId xmlns:p14="http://schemas.microsoft.com/office/powerpoint/2010/main" val="22579959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09550"/>
            <a:ext cx="8229600" cy="857250"/>
          </a:xfrm>
        </p:spPr>
        <p:txBody>
          <a:bodyPr>
            <a:normAutofit/>
          </a:bodyPr>
          <a:lstStyle/>
          <a:p>
            <a:pPr algn="r"/>
            <a:r>
              <a:rPr lang="en-US" dirty="0" smtClean="0"/>
              <a:t>Replica Sets – Workload Isolation</a:t>
            </a:r>
            <a:endParaRPr lang="en-US" dirty="0"/>
          </a:p>
        </p:txBody>
      </p:sp>
      <p:cxnSp>
        <p:nvCxnSpPr>
          <p:cNvPr id="8" name="Straight Connector 7"/>
          <p:cNvCxnSpPr/>
          <p:nvPr/>
        </p:nvCxnSpPr>
        <p:spPr>
          <a:xfrm>
            <a:off x="4191000" y="1326005"/>
            <a:ext cx="0" cy="3433653"/>
          </a:xfrm>
          <a:prstGeom prst="line">
            <a:avLst/>
          </a:prstGeom>
          <a:ln w="12700">
            <a:solidFill>
              <a:srgbClr val="6EA340"/>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4"/>
          <p:cNvSpPr txBox="1">
            <a:spLocks/>
          </p:cNvSpPr>
          <p:nvPr/>
        </p:nvSpPr>
        <p:spPr>
          <a:xfrm>
            <a:off x="4724396" y="1242923"/>
            <a:ext cx="3962404" cy="3810851"/>
          </a:xfrm>
          <a:prstGeom prst="rect">
            <a:avLst/>
          </a:prstGeom>
        </p:spPr>
        <p:txBody>
          <a:bodyPr vert="horz" lIns="91438" tIns="45719" rIns="91438" bIns="45719" rtlCol="0" anchor="ctr">
            <a:normAutofit fontScale="92500" lnSpcReduction="20000"/>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endParaRPr lang="en-US" sz="1400" dirty="0" smtClean="0">
              <a:solidFill>
                <a:srgbClr val="494747"/>
              </a:solidFill>
            </a:endParaRPr>
          </a:p>
          <a:p>
            <a:pPr marL="0" indent="0">
              <a:lnSpc>
                <a:spcPct val="150000"/>
              </a:lnSpc>
              <a:buNone/>
            </a:pPr>
            <a:endParaRPr lang="en-US" sz="1400" dirty="0" smtClean="0">
              <a:solidFill>
                <a:srgbClr val="494747"/>
              </a:solidFill>
            </a:endParaRPr>
          </a:p>
          <a:p>
            <a:pPr marL="0" indent="0">
              <a:lnSpc>
                <a:spcPct val="150000"/>
              </a:lnSpc>
              <a:buNone/>
            </a:pPr>
            <a:endParaRPr lang="en-US" sz="1400" dirty="0" smtClean="0">
              <a:solidFill>
                <a:srgbClr val="494747"/>
              </a:solidFill>
            </a:endParaRPr>
          </a:p>
          <a:p>
            <a:pPr marL="0" indent="0">
              <a:lnSpc>
                <a:spcPct val="150000"/>
              </a:lnSpc>
              <a:buNone/>
            </a:pPr>
            <a:endParaRPr lang="en-US" sz="1400" dirty="0" smtClean="0">
              <a:solidFill>
                <a:srgbClr val="494747"/>
              </a:solidFill>
            </a:endParaRPr>
          </a:p>
          <a:p>
            <a:pPr marL="0" indent="0">
              <a:lnSpc>
                <a:spcPct val="150000"/>
              </a:lnSpc>
              <a:buNone/>
            </a:pPr>
            <a:endParaRPr lang="en-US" sz="1400" dirty="0">
              <a:solidFill>
                <a:srgbClr val="494747"/>
              </a:solidFill>
            </a:endParaRPr>
          </a:p>
          <a:p>
            <a:pPr marL="0" indent="0">
              <a:lnSpc>
                <a:spcPct val="150000"/>
              </a:lnSpc>
              <a:buNone/>
            </a:pPr>
            <a:r>
              <a:rPr lang="en-US" sz="1400" b="1" dirty="0" smtClean="0">
                <a:solidFill>
                  <a:srgbClr val="494747"/>
                </a:solidFill>
              </a:rPr>
              <a:t>Replica sets enable workload isolation. </a:t>
            </a:r>
          </a:p>
          <a:p>
            <a:pPr marL="0" indent="0">
              <a:lnSpc>
                <a:spcPct val="150000"/>
              </a:lnSpc>
              <a:buNone/>
            </a:pPr>
            <a:endParaRPr lang="en-US" sz="1400" dirty="0" smtClean="0">
              <a:solidFill>
                <a:srgbClr val="494747"/>
              </a:solidFill>
            </a:endParaRPr>
          </a:p>
          <a:p>
            <a:pPr marL="0" indent="0">
              <a:lnSpc>
                <a:spcPct val="150000"/>
              </a:lnSpc>
              <a:buNone/>
            </a:pPr>
            <a:r>
              <a:rPr lang="en-US" sz="1400" dirty="0" smtClean="0">
                <a:solidFill>
                  <a:srgbClr val="494747"/>
                </a:solidFill>
              </a:rPr>
              <a:t>Example: Operational workloads on the primary node, analytical workloads on the secondary nodes </a:t>
            </a:r>
          </a:p>
          <a:p>
            <a:pPr lvl="1">
              <a:lnSpc>
                <a:spcPct val="150000"/>
              </a:lnSpc>
            </a:pPr>
            <a:endParaRPr lang="en-US" sz="1400" dirty="0" smtClean="0">
              <a:solidFill>
                <a:srgbClr val="494747"/>
              </a:solidFill>
            </a:endParaRPr>
          </a:p>
          <a:p>
            <a:pPr marL="0" indent="0">
              <a:lnSpc>
                <a:spcPct val="150000"/>
              </a:lnSpc>
              <a:buNone/>
            </a:pPr>
            <a:endParaRPr lang="en-US" sz="1400" b="1" dirty="0" smtClean="0">
              <a:solidFill>
                <a:srgbClr val="494747"/>
              </a:solidFill>
            </a:endParaRPr>
          </a:p>
          <a:p>
            <a:pPr marL="0" indent="0">
              <a:lnSpc>
                <a:spcPct val="150000"/>
              </a:lnSpc>
              <a:buNone/>
            </a:pPr>
            <a:r>
              <a:rPr lang="en-US" sz="1400" b="1" dirty="0" smtClean="0">
                <a:solidFill>
                  <a:srgbClr val="494747"/>
                </a:solidFill>
              </a:rPr>
              <a:t> </a:t>
            </a:r>
          </a:p>
          <a:p>
            <a:pPr marL="0" indent="0">
              <a:lnSpc>
                <a:spcPct val="150000"/>
              </a:lnSpc>
              <a:buNone/>
            </a:pPr>
            <a:endParaRPr lang="en-US" sz="1400" b="1" dirty="0" smtClean="0">
              <a:solidFill>
                <a:srgbClr val="494747"/>
              </a:solidFill>
            </a:endParaRPr>
          </a:p>
          <a:p>
            <a:pPr marL="0" indent="0">
              <a:lnSpc>
                <a:spcPct val="150000"/>
              </a:lnSpc>
              <a:buNone/>
            </a:pPr>
            <a:endParaRPr lang="en-US" sz="1400" b="1" dirty="0" smtClean="0">
              <a:solidFill>
                <a:srgbClr val="494747"/>
              </a:solidFill>
            </a:endParaRPr>
          </a:p>
          <a:p>
            <a:pPr marL="0" indent="0">
              <a:lnSpc>
                <a:spcPct val="150000"/>
              </a:lnSpc>
              <a:buNone/>
            </a:pPr>
            <a:endParaRPr lang="en-US" sz="1400" b="1" dirty="0">
              <a:solidFill>
                <a:srgbClr val="494747"/>
              </a:solidFill>
            </a:endParaRPr>
          </a:p>
          <a:p>
            <a:pPr marL="0" indent="0">
              <a:lnSpc>
                <a:spcPct val="150000"/>
              </a:lnSpc>
              <a:buNone/>
            </a:pPr>
            <a:endParaRPr lang="en-US" sz="1400" b="1" dirty="0">
              <a:solidFill>
                <a:srgbClr val="494747"/>
              </a:solidFill>
            </a:endParaRPr>
          </a:p>
        </p:txBody>
      </p:sp>
      <p:pic>
        <p:nvPicPr>
          <p:cNvPr id="5" name="Picture 4" descr="Screen Shot 2015-11-23 at 5.42.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68" y="1326005"/>
            <a:ext cx="3975167" cy="3254708"/>
          </a:xfrm>
          <a:prstGeom prst="rect">
            <a:avLst/>
          </a:prstGeom>
        </p:spPr>
      </p:pic>
      <p:grpSp>
        <p:nvGrpSpPr>
          <p:cNvPr id="6" name="Group 13"/>
          <p:cNvGrpSpPr/>
          <p:nvPr/>
        </p:nvGrpSpPr>
        <p:grpSpPr>
          <a:xfrm>
            <a:off x="643257" y="4112697"/>
            <a:ext cx="418196" cy="597056"/>
            <a:chOff x="6066203" y="3441701"/>
            <a:chExt cx="914400" cy="970176"/>
          </a:xfrm>
          <a:solidFill>
            <a:srgbClr val="FFFFFF"/>
          </a:solidFill>
        </p:grpSpPr>
        <p:sp>
          <p:nvSpPr>
            <p:cNvPr id="7" name="Rounded Rectangle 14"/>
            <p:cNvSpPr/>
            <p:nvPr/>
          </p:nvSpPr>
          <p:spPr>
            <a:xfrm>
              <a:off x="6066203" y="3441701"/>
              <a:ext cx="914400" cy="970176"/>
            </a:xfrm>
            <a:prstGeom prst="round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15" descr="hadoop-elephant.png"/>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7153" y="3634128"/>
              <a:ext cx="858050" cy="612648"/>
            </a:xfrm>
            <a:prstGeom prst="rect">
              <a:avLst/>
            </a:prstGeom>
            <a:grpFill/>
          </p:spPr>
        </p:pic>
      </p:grpSp>
      <p:pic>
        <p:nvPicPr>
          <p:cNvPr id="11" name="Imag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1412" y="3257550"/>
            <a:ext cx="1141886" cy="404526"/>
          </a:xfrm>
          <a:prstGeom prst="rect">
            <a:avLst/>
          </a:prstGeom>
        </p:spPr>
      </p:pic>
    </p:spTree>
    <p:extLst>
      <p:ext uri="{BB962C8B-B14F-4D97-AF65-F5344CB8AC3E}">
        <p14:creationId xmlns:p14="http://schemas.microsoft.com/office/powerpoint/2010/main" val="9490873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a:bodyPr>
          <a:lstStyle/>
          <a:p>
            <a:r>
              <a:rPr lang="en-US" dirty="0" smtClean="0"/>
              <a:t>Elastic Scalability</a:t>
            </a:r>
            <a:endParaRPr lang="en-US" dirty="0"/>
          </a:p>
        </p:txBody>
      </p:sp>
    </p:spTree>
    <p:extLst>
      <p:ext uri="{BB962C8B-B14F-4D97-AF65-F5344CB8AC3E}">
        <p14:creationId xmlns:p14="http://schemas.microsoft.com/office/powerpoint/2010/main" val="3558768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229600" cy="857250"/>
          </a:xfrm>
        </p:spPr>
        <p:txBody>
          <a:bodyPr>
            <a:normAutofit fontScale="90000"/>
          </a:bodyPr>
          <a:lstStyle/>
          <a:p>
            <a:pPr algn="l"/>
            <a:r>
              <a:rPr lang="en-US" dirty="0" smtClean="0"/>
              <a:t>Elastic Scalability with Automatic </a:t>
            </a:r>
            <a:r>
              <a:rPr lang="en-US" dirty="0" err="1" smtClean="0"/>
              <a:t>Sharding</a:t>
            </a:r>
            <a:endParaRPr lang="en-US" dirty="0"/>
          </a:p>
        </p:txBody>
      </p:sp>
      <p:cxnSp>
        <p:nvCxnSpPr>
          <p:cNvPr id="8" name="Straight Connector 7"/>
          <p:cNvCxnSpPr/>
          <p:nvPr/>
        </p:nvCxnSpPr>
        <p:spPr>
          <a:xfrm>
            <a:off x="4191000" y="1326005"/>
            <a:ext cx="0" cy="3433653"/>
          </a:xfrm>
          <a:prstGeom prst="line">
            <a:avLst/>
          </a:prstGeom>
          <a:ln w="12700">
            <a:solidFill>
              <a:srgbClr val="6EA340"/>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4"/>
          <p:cNvSpPr txBox="1">
            <a:spLocks/>
          </p:cNvSpPr>
          <p:nvPr/>
        </p:nvSpPr>
        <p:spPr>
          <a:xfrm>
            <a:off x="4724396" y="1242923"/>
            <a:ext cx="3962404" cy="3810851"/>
          </a:xfrm>
          <a:prstGeom prst="rect">
            <a:avLst/>
          </a:prstGeom>
        </p:spPr>
        <p:txBody>
          <a:bodyPr vert="horz" lIns="91438" tIns="45719" rIns="91438" bIns="45719" rtlCol="0" anchor="ctr">
            <a:normAutofit fontScale="62500" lnSpcReduction="20000"/>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endParaRPr lang="en-US" sz="1400" dirty="0" smtClean="0">
              <a:solidFill>
                <a:srgbClr val="494747"/>
              </a:solidFill>
            </a:endParaRPr>
          </a:p>
          <a:p>
            <a:pPr marL="0" indent="0">
              <a:lnSpc>
                <a:spcPct val="150000"/>
              </a:lnSpc>
              <a:buNone/>
            </a:pPr>
            <a:endParaRPr lang="en-US" sz="1400" dirty="0" smtClean="0">
              <a:solidFill>
                <a:srgbClr val="494747"/>
              </a:solidFill>
            </a:endParaRPr>
          </a:p>
          <a:p>
            <a:pPr marL="0" indent="0">
              <a:lnSpc>
                <a:spcPct val="150000"/>
              </a:lnSpc>
              <a:buNone/>
            </a:pPr>
            <a:endParaRPr lang="en-US" sz="1400" dirty="0" smtClean="0">
              <a:solidFill>
                <a:srgbClr val="494747"/>
              </a:solidFill>
            </a:endParaRPr>
          </a:p>
          <a:p>
            <a:pPr marL="0" indent="0">
              <a:lnSpc>
                <a:spcPct val="150000"/>
              </a:lnSpc>
              <a:buNone/>
            </a:pPr>
            <a:endParaRPr lang="en-US" sz="1400" dirty="0">
              <a:solidFill>
                <a:srgbClr val="494747"/>
              </a:solidFill>
            </a:endParaRPr>
          </a:p>
          <a:p>
            <a:pPr marL="0" indent="0">
              <a:lnSpc>
                <a:spcPct val="150000"/>
              </a:lnSpc>
              <a:buNone/>
            </a:pPr>
            <a:endParaRPr lang="en-US" sz="1400" dirty="0">
              <a:solidFill>
                <a:srgbClr val="494747"/>
              </a:solidFill>
            </a:endParaRPr>
          </a:p>
          <a:p>
            <a:pPr>
              <a:lnSpc>
                <a:spcPct val="150000"/>
              </a:lnSpc>
            </a:pPr>
            <a:r>
              <a:rPr lang="en-US" sz="1900" b="1" dirty="0" smtClean="0">
                <a:solidFill>
                  <a:srgbClr val="494747"/>
                </a:solidFill>
              </a:rPr>
              <a:t>Increase or decrease</a:t>
            </a:r>
            <a:r>
              <a:rPr lang="en-US" sz="1900" dirty="0" smtClean="0">
                <a:solidFill>
                  <a:srgbClr val="494747"/>
                </a:solidFill>
              </a:rPr>
              <a:t> capacity as you go</a:t>
            </a:r>
          </a:p>
          <a:p>
            <a:pPr>
              <a:lnSpc>
                <a:spcPct val="150000"/>
              </a:lnSpc>
            </a:pPr>
            <a:r>
              <a:rPr lang="en-US" sz="1900" dirty="0" smtClean="0">
                <a:solidFill>
                  <a:srgbClr val="494747"/>
                </a:solidFill>
              </a:rPr>
              <a:t>Automatic load balancing</a:t>
            </a:r>
          </a:p>
          <a:p>
            <a:pPr>
              <a:lnSpc>
                <a:spcPct val="150000"/>
              </a:lnSpc>
            </a:pPr>
            <a:r>
              <a:rPr lang="en-US" sz="1900" dirty="0" smtClean="0">
                <a:solidFill>
                  <a:srgbClr val="494747"/>
                </a:solidFill>
              </a:rPr>
              <a:t>Three types of </a:t>
            </a:r>
            <a:r>
              <a:rPr lang="en-US" sz="1900" dirty="0" err="1" smtClean="0">
                <a:solidFill>
                  <a:srgbClr val="494747"/>
                </a:solidFill>
              </a:rPr>
              <a:t>sharding</a:t>
            </a:r>
            <a:endParaRPr lang="en-US" sz="1900" dirty="0" smtClean="0">
              <a:solidFill>
                <a:srgbClr val="494747"/>
              </a:solidFill>
            </a:endParaRPr>
          </a:p>
          <a:p>
            <a:pPr lvl="1">
              <a:lnSpc>
                <a:spcPct val="150000"/>
              </a:lnSpc>
            </a:pPr>
            <a:r>
              <a:rPr lang="en-US" sz="1900" dirty="0" smtClean="0">
                <a:solidFill>
                  <a:srgbClr val="494747"/>
                </a:solidFill>
              </a:rPr>
              <a:t>Hash-based</a:t>
            </a:r>
          </a:p>
          <a:p>
            <a:pPr lvl="1">
              <a:lnSpc>
                <a:spcPct val="150000"/>
              </a:lnSpc>
            </a:pPr>
            <a:r>
              <a:rPr lang="en-US" sz="1900" dirty="0" smtClean="0">
                <a:solidFill>
                  <a:srgbClr val="494747"/>
                </a:solidFill>
              </a:rPr>
              <a:t>Range-based</a:t>
            </a:r>
          </a:p>
          <a:p>
            <a:pPr lvl="1">
              <a:lnSpc>
                <a:spcPct val="150000"/>
              </a:lnSpc>
            </a:pPr>
            <a:r>
              <a:rPr lang="en-US" sz="1900" dirty="0" smtClean="0">
                <a:solidFill>
                  <a:srgbClr val="494747"/>
                </a:solidFill>
              </a:rPr>
              <a:t>Tag-aware</a:t>
            </a:r>
          </a:p>
          <a:p>
            <a:pPr lvl="1">
              <a:lnSpc>
                <a:spcPct val="150000"/>
              </a:lnSpc>
            </a:pPr>
            <a:endParaRPr lang="en-US" sz="1400" dirty="0" smtClean="0">
              <a:solidFill>
                <a:srgbClr val="494747"/>
              </a:solidFill>
            </a:endParaRPr>
          </a:p>
          <a:p>
            <a:pPr>
              <a:lnSpc>
                <a:spcPct val="150000"/>
              </a:lnSpc>
            </a:pPr>
            <a:endParaRPr lang="en-US" sz="1400" dirty="0" smtClean="0">
              <a:solidFill>
                <a:srgbClr val="494747"/>
              </a:solidFill>
            </a:endParaRPr>
          </a:p>
          <a:p>
            <a:pPr marL="0" indent="0">
              <a:lnSpc>
                <a:spcPct val="150000"/>
              </a:lnSpc>
              <a:buNone/>
            </a:pPr>
            <a:endParaRPr lang="en-US" sz="1400" b="1" dirty="0" smtClean="0">
              <a:solidFill>
                <a:srgbClr val="494747"/>
              </a:solidFill>
            </a:endParaRPr>
          </a:p>
          <a:p>
            <a:pPr marL="0" indent="0">
              <a:lnSpc>
                <a:spcPct val="150000"/>
              </a:lnSpc>
              <a:buNone/>
            </a:pPr>
            <a:r>
              <a:rPr lang="en-US" sz="1400" b="1" dirty="0" smtClean="0">
                <a:solidFill>
                  <a:srgbClr val="494747"/>
                </a:solidFill>
              </a:rPr>
              <a:t> </a:t>
            </a:r>
          </a:p>
          <a:p>
            <a:pPr marL="0" indent="0">
              <a:lnSpc>
                <a:spcPct val="150000"/>
              </a:lnSpc>
              <a:buNone/>
            </a:pPr>
            <a:endParaRPr lang="en-US" sz="1400" b="1" dirty="0" smtClean="0">
              <a:solidFill>
                <a:srgbClr val="494747"/>
              </a:solidFill>
            </a:endParaRPr>
          </a:p>
          <a:p>
            <a:pPr marL="0" indent="0">
              <a:lnSpc>
                <a:spcPct val="150000"/>
              </a:lnSpc>
              <a:buNone/>
            </a:pPr>
            <a:endParaRPr lang="en-US" sz="1400" b="1" dirty="0" smtClean="0">
              <a:solidFill>
                <a:srgbClr val="494747"/>
              </a:solidFill>
            </a:endParaRPr>
          </a:p>
          <a:p>
            <a:pPr marL="0" indent="0">
              <a:lnSpc>
                <a:spcPct val="150000"/>
              </a:lnSpc>
              <a:buNone/>
            </a:pPr>
            <a:endParaRPr lang="en-US" sz="1400" b="1" dirty="0">
              <a:solidFill>
                <a:srgbClr val="494747"/>
              </a:solidFill>
            </a:endParaRPr>
          </a:p>
          <a:p>
            <a:pPr marL="0" indent="0">
              <a:lnSpc>
                <a:spcPct val="150000"/>
              </a:lnSpc>
              <a:buNone/>
            </a:pPr>
            <a:endParaRPr lang="en-US" sz="1400" b="1" dirty="0">
              <a:solidFill>
                <a:srgbClr val="494747"/>
              </a:solidFill>
            </a:endParaRPr>
          </a:p>
        </p:txBody>
      </p:sp>
      <p:pic>
        <p:nvPicPr>
          <p:cNvPr id="13" name="Picture 12" descr="scalabil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326005"/>
            <a:ext cx="3913717" cy="2609145"/>
          </a:xfrm>
          <a:prstGeom prst="rect">
            <a:avLst/>
          </a:prstGeom>
        </p:spPr>
      </p:pic>
    </p:spTree>
    <p:extLst>
      <p:ext uri="{BB962C8B-B14F-4D97-AF65-F5344CB8AC3E}">
        <p14:creationId xmlns:p14="http://schemas.microsoft.com/office/powerpoint/2010/main" val="1182162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00" y="0"/>
            <a:ext cx="8229600" cy="857250"/>
          </a:xfrm>
        </p:spPr>
        <p:txBody>
          <a:bodyPr/>
          <a:lstStyle/>
          <a:p>
            <a:pPr algn="l"/>
            <a:r>
              <a:rPr lang="en-US" dirty="0" smtClean="0"/>
              <a:t>Operational Database Landscape</a:t>
            </a:r>
            <a:endParaRPr lang="en-US" dirty="0"/>
          </a:p>
        </p:txBody>
      </p:sp>
      <p:pic>
        <p:nvPicPr>
          <p:cNvPr id="6" name="Picture 5" descr="scalability-v-functionali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990600"/>
            <a:ext cx="6308992" cy="4063708"/>
          </a:xfrm>
          <a:prstGeom prst="rect">
            <a:avLst/>
          </a:prstGeom>
        </p:spPr>
      </p:pic>
      <p:sp>
        <p:nvSpPr>
          <p:cNvPr id="13" name="TextBox 12"/>
          <p:cNvSpPr txBox="1"/>
          <p:nvPr/>
        </p:nvSpPr>
        <p:spPr>
          <a:xfrm>
            <a:off x="4114800" y="4552950"/>
            <a:ext cx="1428596" cy="246221"/>
          </a:xfrm>
          <a:prstGeom prst="rect">
            <a:avLst/>
          </a:prstGeom>
          <a:noFill/>
        </p:spPr>
        <p:txBody>
          <a:bodyPr wrap="none" rtlCol="0">
            <a:spAutoFit/>
          </a:bodyPr>
          <a:lstStyle/>
          <a:p>
            <a:r>
              <a:rPr lang="en-US" sz="1000" dirty="0" smtClean="0">
                <a:solidFill>
                  <a:schemeClr val="tx2"/>
                </a:solidFill>
                <a:latin typeface="Arial"/>
                <a:cs typeface="Arial"/>
              </a:rPr>
              <a:t>Depth of Functionality </a:t>
            </a:r>
            <a:endParaRPr lang="en-US" sz="1000" dirty="0">
              <a:solidFill>
                <a:schemeClr val="tx2"/>
              </a:solidFill>
              <a:latin typeface="Arial"/>
              <a:cs typeface="Arial"/>
            </a:endParaRPr>
          </a:p>
        </p:txBody>
      </p:sp>
      <p:sp>
        <p:nvSpPr>
          <p:cNvPr id="14" name="TextBox 13"/>
          <p:cNvSpPr txBox="1"/>
          <p:nvPr/>
        </p:nvSpPr>
        <p:spPr>
          <a:xfrm>
            <a:off x="2628900" y="2114550"/>
            <a:ext cx="766368" cy="230832"/>
          </a:xfrm>
          <a:prstGeom prst="rect">
            <a:avLst/>
          </a:prstGeom>
          <a:noFill/>
        </p:spPr>
        <p:txBody>
          <a:bodyPr wrap="none" rtlCol="0">
            <a:spAutoFit/>
          </a:bodyPr>
          <a:lstStyle/>
          <a:p>
            <a:r>
              <a:rPr lang="en-US" sz="900" dirty="0" smtClean="0">
                <a:solidFill>
                  <a:schemeClr val="tx1">
                    <a:lumMod val="50000"/>
                    <a:lumOff val="50000"/>
                  </a:schemeClr>
                </a:solidFill>
                <a:latin typeface="Arial"/>
                <a:cs typeface="Arial"/>
              </a:rPr>
              <a:t>Key / Value</a:t>
            </a:r>
            <a:endParaRPr lang="en-US" sz="900" dirty="0">
              <a:solidFill>
                <a:schemeClr val="tx1">
                  <a:lumMod val="50000"/>
                  <a:lumOff val="50000"/>
                </a:schemeClr>
              </a:solidFill>
              <a:latin typeface="Arial"/>
              <a:cs typeface="Arial"/>
            </a:endParaRPr>
          </a:p>
        </p:txBody>
      </p:sp>
      <p:sp>
        <p:nvSpPr>
          <p:cNvPr id="15" name="TextBox 14"/>
          <p:cNvSpPr txBox="1"/>
          <p:nvPr/>
        </p:nvSpPr>
        <p:spPr>
          <a:xfrm>
            <a:off x="3523705" y="2650067"/>
            <a:ext cx="877389" cy="230832"/>
          </a:xfrm>
          <a:prstGeom prst="rect">
            <a:avLst/>
          </a:prstGeom>
          <a:noFill/>
        </p:spPr>
        <p:txBody>
          <a:bodyPr wrap="none" rtlCol="0">
            <a:spAutoFit/>
          </a:bodyPr>
          <a:lstStyle/>
          <a:p>
            <a:r>
              <a:rPr lang="en-US" sz="900" dirty="0" smtClean="0">
                <a:solidFill>
                  <a:schemeClr val="tx1">
                    <a:lumMod val="50000"/>
                    <a:lumOff val="50000"/>
                  </a:schemeClr>
                </a:solidFill>
                <a:latin typeface="Arial"/>
                <a:cs typeface="Arial"/>
              </a:rPr>
              <a:t>Wide Column</a:t>
            </a:r>
            <a:endParaRPr lang="en-US" sz="900" dirty="0">
              <a:solidFill>
                <a:schemeClr val="tx1">
                  <a:lumMod val="50000"/>
                  <a:lumOff val="50000"/>
                </a:schemeClr>
              </a:solidFill>
              <a:latin typeface="Arial"/>
              <a:cs typeface="Arial"/>
            </a:endParaRPr>
          </a:p>
        </p:txBody>
      </p:sp>
      <p:sp>
        <p:nvSpPr>
          <p:cNvPr id="16" name="TextBox 15"/>
          <p:cNvSpPr txBox="1"/>
          <p:nvPr/>
        </p:nvSpPr>
        <p:spPr>
          <a:xfrm>
            <a:off x="5943600" y="2650067"/>
            <a:ext cx="697896" cy="230832"/>
          </a:xfrm>
          <a:prstGeom prst="rect">
            <a:avLst/>
          </a:prstGeom>
          <a:noFill/>
        </p:spPr>
        <p:txBody>
          <a:bodyPr wrap="none" rtlCol="0">
            <a:spAutoFit/>
          </a:bodyPr>
          <a:lstStyle/>
          <a:p>
            <a:r>
              <a:rPr lang="en-US" sz="900" dirty="0" smtClean="0">
                <a:solidFill>
                  <a:schemeClr val="tx2"/>
                </a:solidFill>
                <a:latin typeface="Arial"/>
                <a:cs typeface="Arial"/>
              </a:rPr>
              <a:t>MongoDB</a:t>
            </a:r>
            <a:endParaRPr lang="en-US" sz="900" dirty="0">
              <a:solidFill>
                <a:schemeClr val="tx2"/>
              </a:solidFill>
              <a:latin typeface="Arial"/>
              <a:cs typeface="Arial"/>
            </a:endParaRPr>
          </a:p>
        </p:txBody>
      </p:sp>
      <p:sp>
        <p:nvSpPr>
          <p:cNvPr id="17" name="TextBox 16"/>
          <p:cNvSpPr txBox="1"/>
          <p:nvPr/>
        </p:nvSpPr>
        <p:spPr>
          <a:xfrm>
            <a:off x="6248400" y="4049183"/>
            <a:ext cx="601472" cy="230832"/>
          </a:xfrm>
          <a:prstGeom prst="rect">
            <a:avLst/>
          </a:prstGeom>
          <a:noFill/>
        </p:spPr>
        <p:txBody>
          <a:bodyPr wrap="none" rtlCol="0">
            <a:spAutoFit/>
          </a:bodyPr>
          <a:lstStyle/>
          <a:p>
            <a:r>
              <a:rPr lang="en-US" sz="900" dirty="0" smtClean="0">
                <a:solidFill>
                  <a:schemeClr val="tx2"/>
                </a:solidFill>
                <a:latin typeface="Arial"/>
                <a:cs typeface="Arial"/>
              </a:rPr>
              <a:t>RDBMS</a:t>
            </a:r>
            <a:endParaRPr lang="en-US" sz="900" dirty="0">
              <a:solidFill>
                <a:schemeClr val="tx2"/>
              </a:solidFill>
              <a:latin typeface="Arial"/>
              <a:cs typeface="Arial"/>
            </a:endParaRPr>
          </a:p>
        </p:txBody>
      </p:sp>
      <p:sp>
        <p:nvSpPr>
          <p:cNvPr id="18" name="TextBox 17"/>
          <p:cNvSpPr txBox="1"/>
          <p:nvPr/>
        </p:nvSpPr>
        <p:spPr>
          <a:xfrm rot="16200000">
            <a:off x="1061238" y="2757788"/>
            <a:ext cx="1781345" cy="246221"/>
          </a:xfrm>
          <a:prstGeom prst="rect">
            <a:avLst/>
          </a:prstGeom>
          <a:noFill/>
        </p:spPr>
        <p:txBody>
          <a:bodyPr wrap="none" rtlCol="0">
            <a:spAutoFit/>
          </a:bodyPr>
          <a:lstStyle/>
          <a:p>
            <a:r>
              <a:rPr lang="en-US" sz="1000" dirty="0" smtClean="0">
                <a:solidFill>
                  <a:schemeClr val="tx2"/>
                </a:solidFill>
                <a:latin typeface="Arial"/>
                <a:cs typeface="Arial"/>
              </a:rPr>
              <a:t>Scalability and Performance</a:t>
            </a:r>
            <a:endParaRPr lang="en-US" sz="1000" dirty="0">
              <a:solidFill>
                <a:schemeClr val="tx2"/>
              </a:solidFill>
              <a:latin typeface="Arial"/>
              <a:cs typeface="Arial"/>
            </a:endParaRPr>
          </a:p>
        </p:txBody>
      </p:sp>
    </p:spTree>
    <p:extLst>
      <p:ext uri="{BB962C8B-B14F-4D97-AF65-F5344CB8AC3E}">
        <p14:creationId xmlns:p14="http://schemas.microsoft.com/office/powerpoint/2010/main" val="20022555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229600" cy="857250"/>
          </a:xfrm>
        </p:spPr>
        <p:txBody>
          <a:bodyPr>
            <a:normAutofit/>
          </a:bodyPr>
          <a:lstStyle/>
          <a:p>
            <a:pPr algn="l"/>
            <a:r>
              <a:rPr lang="en-US" dirty="0" smtClean="0"/>
              <a:t>Query Routing</a:t>
            </a:r>
            <a:endParaRPr lang="en-US" dirty="0"/>
          </a:p>
        </p:txBody>
      </p:sp>
      <p:cxnSp>
        <p:nvCxnSpPr>
          <p:cNvPr id="8" name="Straight Connector 7"/>
          <p:cNvCxnSpPr/>
          <p:nvPr/>
        </p:nvCxnSpPr>
        <p:spPr>
          <a:xfrm>
            <a:off x="4191000" y="1326005"/>
            <a:ext cx="0" cy="3433653"/>
          </a:xfrm>
          <a:prstGeom prst="line">
            <a:avLst/>
          </a:prstGeom>
          <a:ln w="12700">
            <a:solidFill>
              <a:srgbClr val="6EA340"/>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4"/>
          <p:cNvSpPr txBox="1">
            <a:spLocks/>
          </p:cNvSpPr>
          <p:nvPr/>
        </p:nvSpPr>
        <p:spPr>
          <a:xfrm>
            <a:off x="4724396" y="1242923"/>
            <a:ext cx="3962404" cy="3810851"/>
          </a:xfrm>
          <a:prstGeom prst="rect">
            <a:avLst/>
          </a:prstGeom>
        </p:spPr>
        <p:txBody>
          <a:bodyPr vert="horz" lIns="91438" tIns="45719" rIns="91438" bIns="45719" rtlCol="0" anchor="ctr">
            <a:normAutofit/>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pPr>
            <a:endParaRPr lang="en-US" sz="1400" dirty="0" smtClean="0">
              <a:solidFill>
                <a:srgbClr val="494747"/>
              </a:solidFill>
            </a:endParaRPr>
          </a:p>
          <a:p>
            <a:pPr marL="0" indent="0">
              <a:lnSpc>
                <a:spcPct val="150000"/>
              </a:lnSpc>
              <a:buNone/>
            </a:pPr>
            <a:endParaRPr lang="en-US" sz="1400" dirty="0" smtClean="0">
              <a:solidFill>
                <a:srgbClr val="494747"/>
              </a:solidFill>
            </a:endParaRPr>
          </a:p>
          <a:p>
            <a:pPr marL="0" indent="0">
              <a:lnSpc>
                <a:spcPct val="150000"/>
              </a:lnSpc>
              <a:buNone/>
            </a:pPr>
            <a:endParaRPr lang="en-US" sz="1400" dirty="0" smtClean="0">
              <a:solidFill>
                <a:srgbClr val="494747"/>
              </a:solidFill>
            </a:endParaRPr>
          </a:p>
          <a:p>
            <a:pPr>
              <a:lnSpc>
                <a:spcPct val="150000"/>
              </a:lnSpc>
            </a:pPr>
            <a:r>
              <a:rPr lang="en-US" sz="1400" dirty="0" smtClean="0">
                <a:solidFill>
                  <a:srgbClr val="494747"/>
                </a:solidFill>
              </a:rPr>
              <a:t>Multiple query optimization models</a:t>
            </a:r>
          </a:p>
          <a:p>
            <a:pPr>
              <a:lnSpc>
                <a:spcPct val="150000"/>
              </a:lnSpc>
            </a:pPr>
            <a:r>
              <a:rPr lang="en-US" sz="1400" dirty="0" smtClean="0">
                <a:solidFill>
                  <a:srgbClr val="494747"/>
                </a:solidFill>
              </a:rPr>
              <a:t>Each of the </a:t>
            </a:r>
            <a:r>
              <a:rPr lang="en-US" sz="1400" dirty="0" err="1">
                <a:solidFill>
                  <a:srgbClr val="494747"/>
                </a:solidFill>
              </a:rPr>
              <a:t>s</a:t>
            </a:r>
            <a:r>
              <a:rPr lang="en-US" sz="1400" dirty="0" err="1" smtClean="0">
                <a:solidFill>
                  <a:srgbClr val="494747"/>
                </a:solidFill>
              </a:rPr>
              <a:t>harding</a:t>
            </a:r>
            <a:r>
              <a:rPr lang="en-US" sz="1400" dirty="0" smtClean="0">
                <a:solidFill>
                  <a:srgbClr val="494747"/>
                </a:solidFill>
              </a:rPr>
              <a:t> options are appropriate for different apps / use cases</a:t>
            </a:r>
          </a:p>
          <a:p>
            <a:pPr marL="0" indent="0">
              <a:lnSpc>
                <a:spcPct val="150000"/>
              </a:lnSpc>
              <a:buNone/>
            </a:pPr>
            <a:endParaRPr lang="en-US" sz="1400" b="1" dirty="0" smtClean="0">
              <a:solidFill>
                <a:srgbClr val="494747"/>
              </a:solidFill>
            </a:endParaRPr>
          </a:p>
          <a:p>
            <a:pPr marL="0" indent="0">
              <a:lnSpc>
                <a:spcPct val="150000"/>
              </a:lnSpc>
              <a:buNone/>
            </a:pPr>
            <a:r>
              <a:rPr lang="en-US" sz="1400" b="1" dirty="0" smtClean="0">
                <a:solidFill>
                  <a:srgbClr val="494747"/>
                </a:solidFill>
              </a:rPr>
              <a:t> </a:t>
            </a:r>
          </a:p>
          <a:p>
            <a:pPr marL="0" indent="0">
              <a:lnSpc>
                <a:spcPct val="150000"/>
              </a:lnSpc>
              <a:buNone/>
            </a:pPr>
            <a:endParaRPr lang="en-US" sz="1400" b="1" dirty="0" smtClean="0">
              <a:solidFill>
                <a:srgbClr val="494747"/>
              </a:solidFill>
            </a:endParaRPr>
          </a:p>
          <a:p>
            <a:pPr marL="0" indent="0">
              <a:lnSpc>
                <a:spcPct val="150000"/>
              </a:lnSpc>
              <a:buNone/>
            </a:pPr>
            <a:endParaRPr lang="en-US" sz="1400" b="1" dirty="0" smtClean="0">
              <a:solidFill>
                <a:srgbClr val="494747"/>
              </a:solidFill>
            </a:endParaRPr>
          </a:p>
          <a:p>
            <a:pPr marL="0" indent="0">
              <a:lnSpc>
                <a:spcPct val="150000"/>
              </a:lnSpc>
              <a:buNone/>
            </a:pPr>
            <a:endParaRPr lang="en-US" sz="1400" b="1" dirty="0">
              <a:solidFill>
                <a:srgbClr val="494747"/>
              </a:solidFill>
            </a:endParaRPr>
          </a:p>
          <a:p>
            <a:pPr marL="0" indent="0">
              <a:lnSpc>
                <a:spcPct val="150000"/>
              </a:lnSpc>
              <a:buNone/>
            </a:pPr>
            <a:endParaRPr lang="en-US" sz="1400" b="1" dirty="0">
              <a:solidFill>
                <a:srgbClr val="494747"/>
              </a:solidFill>
            </a:endParaRPr>
          </a:p>
        </p:txBody>
      </p:sp>
      <p:pic>
        <p:nvPicPr>
          <p:cNvPr id="12" name="Picture 11" descr="architectur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63229"/>
            <a:ext cx="5143499" cy="3429000"/>
          </a:xfrm>
          <a:prstGeom prst="rect">
            <a:avLst/>
          </a:prstGeom>
        </p:spPr>
      </p:pic>
    </p:spTree>
    <p:extLst>
      <p:ext uri="{BB962C8B-B14F-4D97-AF65-F5344CB8AC3E}">
        <p14:creationId xmlns:p14="http://schemas.microsoft.com/office/powerpoint/2010/main" val="3031228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00" y="19050"/>
            <a:ext cx="8229600" cy="857250"/>
          </a:xfrm>
        </p:spPr>
        <p:txBody>
          <a:bodyPr>
            <a:normAutofit/>
          </a:bodyPr>
          <a:lstStyle/>
          <a:p>
            <a:pPr algn="l"/>
            <a:r>
              <a:rPr lang="en-US" dirty="0" smtClean="0"/>
              <a:t> Performance at Scale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3436866252"/>
              </p:ext>
            </p:extLst>
          </p:nvPr>
        </p:nvGraphicFramePr>
        <p:xfrm>
          <a:off x="495300" y="1276351"/>
          <a:ext cx="8191501" cy="3204181"/>
        </p:xfrm>
        <a:graphic>
          <a:graphicData uri="http://schemas.openxmlformats.org/drawingml/2006/table">
            <a:tbl>
              <a:tblPr firstRow="1" bandRow="1">
                <a:tableStyleId>{5940675A-B579-460E-94D1-54222C63F5DA}</a:tableStyleId>
              </a:tblPr>
              <a:tblGrid>
                <a:gridCol w="1410540"/>
                <a:gridCol w="1841967"/>
                <a:gridCol w="2469497"/>
                <a:gridCol w="2469497"/>
              </a:tblGrid>
              <a:tr h="57051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solidFill>
                          <a:schemeClr val="bg1"/>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chemeClr val="tx2"/>
                          </a:solidFill>
                          <a:latin typeface="Arial"/>
                          <a:cs typeface="Arial"/>
                        </a:rPr>
                        <a:t>Top 5 Marketing Firm</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chemeClr val="tx2"/>
                          </a:solidFill>
                          <a:latin typeface="Arial"/>
                          <a:cs typeface="Arial"/>
                        </a:rPr>
                        <a:t>Government Agency</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chemeClr val="tx2"/>
                          </a:solidFill>
                          <a:latin typeface="Arial"/>
                          <a:cs typeface="Arial"/>
                        </a:rPr>
                        <a:t>Top 5 Investment Bank</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r>
              <a:tr h="57051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Arial"/>
                          <a:cs typeface="Arial"/>
                        </a:rPr>
                        <a:t>Data</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chemeClr val="tx2"/>
                          </a:solidFill>
                          <a:latin typeface="Arial"/>
                          <a:cs typeface="Arial"/>
                        </a:rPr>
                        <a:t>Key / Value</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baseline="0" dirty="0" smtClean="0">
                          <a:solidFill>
                            <a:schemeClr val="tx2"/>
                          </a:solidFill>
                          <a:latin typeface="Arial"/>
                          <a:cs typeface="Arial"/>
                        </a:rPr>
                        <a:t>10+ fields, arrays, nested documents</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latin typeface="Arial"/>
                          <a:cs typeface="Arial"/>
                        </a:rPr>
                        <a:t>20+ fields, arrays, nested documents</a:t>
                      </a:r>
                      <a:endParaRPr lang="en-US" sz="1200" dirty="0">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r>
              <a:tr h="64391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Arial"/>
                          <a:cs typeface="Arial"/>
                        </a:rPr>
                        <a:t>Queries</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solidFill>
                            <a:schemeClr val="tx2"/>
                          </a:solidFill>
                          <a:latin typeface="Arial"/>
                          <a:cs typeface="Arial"/>
                        </a:rPr>
                        <a:t>Key</a:t>
                      </a:r>
                      <a:r>
                        <a:rPr lang="en-US" sz="1200" baseline="0" dirty="0" smtClean="0">
                          <a:solidFill>
                            <a:schemeClr val="tx2"/>
                          </a:solidFill>
                          <a:latin typeface="Arial"/>
                          <a:cs typeface="Arial"/>
                        </a:rPr>
                        <a:t>-based</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solidFill>
                            <a:schemeClr val="tx2"/>
                          </a:solidFill>
                          <a:latin typeface="Arial"/>
                          <a:cs typeface="Arial"/>
                        </a:rPr>
                        <a:t>1-100 docs/query</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solidFill>
                            <a:schemeClr val="tx2"/>
                          </a:solidFill>
                          <a:latin typeface="Arial"/>
                          <a:cs typeface="Arial"/>
                        </a:rPr>
                        <a:t>80/20 read/write</a:t>
                      </a:r>
                      <a:endParaRPr lang="en-US" sz="1200" dirty="0" smtClean="0">
                        <a:solidFill>
                          <a:schemeClr val="tx2"/>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solidFill>
                            <a:schemeClr val="tx2"/>
                          </a:solidFill>
                          <a:latin typeface="Arial"/>
                          <a:cs typeface="Arial"/>
                        </a:rPr>
                        <a:t>Compound queries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dirty="0" smtClean="0">
                          <a:solidFill>
                            <a:schemeClr val="tx2"/>
                          </a:solidFill>
                          <a:latin typeface="Arial"/>
                          <a:cs typeface="Arial"/>
                        </a:rPr>
                        <a:t>Range</a:t>
                      </a:r>
                      <a:r>
                        <a:rPr lang="en-US" sz="1200" baseline="0" dirty="0" smtClean="0">
                          <a:solidFill>
                            <a:schemeClr val="tx2"/>
                          </a:solidFill>
                          <a:latin typeface="Arial"/>
                          <a:cs typeface="Arial"/>
                        </a:rPr>
                        <a:t> queries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err="1" smtClean="0">
                          <a:solidFill>
                            <a:schemeClr val="tx2"/>
                          </a:solidFill>
                          <a:latin typeface="Arial"/>
                          <a:cs typeface="Arial"/>
                        </a:rPr>
                        <a:t>MapReduce</a:t>
                      </a:r>
                      <a:endParaRPr lang="en-US" sz="1200" baseline="0" dirty="0" smtClean="0">
                        <a:solidFill>
                          <a:schemeClr val="tx2"/>
                        </a:solidFill>
                        <a:latin typeface="Arial"/>
                        <a:cs typeface="Arial"/>
                      </a:endParaRP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sz="1200" baseline="0" dirty="0" smtClean="0">
                          <a:solidFill>
                            <a:schemeClr val="tx2"/>
                          </a:solidFill>
                          <a:latin typeface="Arial"/>
                          <a:cs typeface="Arial"/>
                        </a:rPr>
                        <a:t>20/80 read/write</a:t>
                      </a:r>
                      <a:endParaRPr lang="en-US" sz="1200" dirty="0" smtClean="0">
                        <a:solidFill>
                          <a:schemeClr val="tx2"/>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171450" indent="-171450" algn="l">
                        <a:buFont typeface="Arial"/>
                        <a:buChar char="•"/>
                      </a:pPr>
                      <a:r>
                        <a:rPr lang="en-US" sz="1200" dirty="0" smtClean="0">
                          <a:latin typeface="Arial"/>
                          <a:cs typeface="Arial"/>
                        </a:rPr>
                        <a:t>Compound</a:t>
                      </a:r>
                      <a:r>
                        <a:rPr lang="en-US" sz="1200" baseline="0" dirty="0" smtClean="0">
                          <a:latin typeface="Arial"/>
                          <a:cs typeface="Arial"/>
                        </a:rPr>
                        <a:t> queries</a:t>
                      </a:r>
                    </a:p>
                    <a:p>
                      <a:pPr marL="171450" indent="-171450" algn="l">
                        <a:buFont typeface="Arial"/>
                        <a:buChar char="•"/>
                      </a:pPr>
                      <a:r>
                        <a:rPr lang="en-US" sz="1200" baseline="0" dirty="0" smtClean="0">
                          <a:latin typeface="Arial"/>
                          <a:cs typeface="Arial"/>
                        </a:rPr>
                        <a:t>Range queries</a:t>
                      </a:r>
                    </a:p>
                    <a:p>
                      <a:pPr marL="171450" indent="-171450" algn="l">
                        <a:buFont typeface="Arial"/>
                        <a:buChar char="•"/>
                      </a:pPr>
                      <a:r>
                        <a:rPr lang="en-US" sz="1200" baseline="0" dirty="0" smtClean="0">
                          <a:latin typeface="Arial"/>
                          <a:cs typeface="Arial"/>
                        </a:rPr>
                        <a:t>50/50 read/write</a:t>
                      </a:r>
                      <a:endParaRPr lang="en-US" sz="1200" dirty="0">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r>
              <a:tr h="61914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Arial"/>
                          <a:cs typeface="Arial"/>
                        </a:rPr>
                        <a:t>Servers</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chemeClr val="tx2"/>
                          </a:solidFill>
                          <a:latin typeface="Arial"/>
                          <a:cs typeface="Arial"/>
                        </a:rPr>
                        <a:t>~250</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chemeClr val="tx2"/>
                          </a:solidFill>
                          <a:latin typeface="Arial"/>
                          <a:cs typeface="Arial"/>
                        </a:rPr>
                        <a:t>~50</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latin typeface="Arial"/>
                          <a:cs typeface="Arial"/>
                        </a:rPr>
                        <a:t>4</a:t>
                      </a:r>
                      <a:endParaRPr lang="en-US" sz="1200" dirty="0">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r>
              <a:tr h="64391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Arial"/>
                          <a:cs typeface="Arial"/>
                        </a:rPr>
                        <a:t>Operations</a:t>
                      </a:r>
                      <a:r>
                        <a:rPr lang="en-US" sz="1200" baseline="0" dirty="0" smtClean="0">
                          <a:solidFill>
                            <a:schemeClr val="bg1"/>
                          </a:solidFill>
                          <a:latin typeface="Arial"/>
                          <a:cs typeface="Arial"/>
                        </a:rPr>
                        <a:t> / Second</a:t>
                      </a:r>
                      <a:endParaRPr lang="en-US" sz="1200" dirty="0" smtClean="0">
                        <a:solidFill>
                          <a:schemeClr val="bg1"/>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chemeClr val="tx2"/>
                          </a:solidFill>
                          <a:latin typeface="Arial"/>
                          <a:cs typeface="Arial"/>
                        </a:rPr>
                        <a:t>1,200,000</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dirty="0" smtClean="0">
                          <a:solidFill>
                            <a:schemeClr val="tx2"/>
                          </a:solidFill>
                          <a:latin typeface="Arial"/>
                          <a:cs typeface="Arial"/>
                        </a:rPr>
                        <a:t>500,000</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latin typeface="Arial"/>
                          <a:cs typeface="Arial"/>
                        </a:rPr>
                        <a:t>30,000</a:t>
                      </a:r>
                      <a:endParaRPr lang="en-US" sz="1200" dirty="0">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6350" cap="flat" cmpd="sng" algn="ctr">
                      <a:solidFill>
                        <a:schemeClr val="bg1">
                          <a:lumMod val="65000"/>
                        </a:schemeClr>
                      </a:solidFill>
                      <a:prstDash val="dot"/>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40582943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229600" cy="857250"/>
          </a:xfrm>
        </p:spPr>
        <p:txBody>
          <a:bodyPr>
            <a:normAutofit/>
          </a:bodyPr>
          <a:lstStyle/>
          <a:p>
            <a:pPr algn="l"/>
            <a:r>
              <a:rPr lang="en-US" dirty="0" smtClean="0"/>
              <a:t> Performance at Scale</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944358723"/>
              </p:ext>
            </p:extLst>
          </p:nvPr>
        </p:nvGraphicFramePr>
        <p:xfrm>
          <a:off x="495301" y="1284602"/>
          <a:ext cx="8191498" cy="3268347"/>
        </p:xfrm>
        <a:graphic>
          <a:graphicData uri="http://schemas.openxmlformats.org/drawingml/2006/table">
            <a:tbl>
              <a:tblPr firstRow="1" bandRow="1">
                <a:tableStyleId>{5940675A-B579-460E-94D1-54222C63F5DA}</a:tableStyleId>
              </a:tblPr>
              <a:tblGrid>
                <a:gridCol w="1112561"/>
                <a:gridCol w="1112561"/>
                <a:gridCol w="1491594"/>
                <a:gridCol w="1491594"/>
                <a:gridCol w="1491594"/>
                <a:gridCol w="1491594"/>
              </a:tblGrid>
              <a:tr h="493491">
                <a:tc gridSpan="2">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1" baseline="0" dirty="0" smtClean="0">
                          <a:solidFill>
                            <a:schemeClr val="tx2"/>
                          </a:solidFill>
                          <a:latin typeface="Arial"/>
                          <a:cs typeface="Arial"/>
                        </a:rPr>
                        <a:t> Cluster Scale</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endParaRPr lang="en-US" sz="1200" b="1" baseline="0" dirty="0" smtClean="0">
                        <a:solidFill>
                          <a:schemeClr val="tx2"/>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1" baseline="0" dirty="0" smtClean="0">
                          <a:solidFill>
                            <a:schemeClr val="tx2"/>
                          </a:solidFill>
                          <a:latin typeface="Arial"/>
                          <a:cs typeface="Arial"/>
                        </a:rPr>
                        <a:t>Performance Scale</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endParaRPr lang="en-US" sz="1200" b="1" baseline="0" dirty="0" smtClean="0">
                        <a:solidFill>
                          <a:schemeClr val="tx2"/>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200" b="1" baseline="0" dirty="0" smtClean="0">
                          <a:solidFill>
                            <a:schemeClr val="tx2"/>
                          </a:solidFill>
                          <a:latin typeface="Arial"/>
                          <a:cs typeface="Arial"/>
                        </a:rPr>
                        <a:t>Data Scale</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endParaRPr lang="en-US" sz="1200" b="1" baseline="0" dirty="0" smtClean="0">
                        <a:solidFill>
                          <a:schemeClr val="tx2"/>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r>
              <a:tr h="924952">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Entertainment Co.</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1400 servers</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endParaRPr lang="en-US" sz="1000" b="0" baseline="0" dirty="0" smtClean="0">
                        <a:solidFill>
                          <a:srgbClr val="494747"/>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250M Ticks / Sec</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endParaRPr lang="en-US" sz="1000" b="0" baseline="0" dirty="0" smtClean="0">
                        <a:solidFill>
                          <a:srgbClr val="494747"/>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Petabytes</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r>
              <a:tr h="924952">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Asian Internet Co.</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1000+ servers</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endParaRPr lang="en-US" sz="1000" b="0" baseline="0" dirty="0" smtClean="0">
                        <a:solidFill>
                          <a:srgbClr val="494747"/>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300K+ Ops / Sec</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endParaRPr lang="en-US" sz="1000" b="0" baseline="0" dirty="0" smtClean="0">
                        <a:solidFill>
                          <a:srgbClr val="494747"/>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10s of billions of objects</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12700" cap="flat" cmpd="sng" algn="ctr">
                      <a:solidFill>
                        <a:srgbClr val="242423"/>
                      </a:solidFill>
                      <a:prstDash val="solid"/>
                      <a:round/>
                      <a:headEnd type="none" w="med" len="med"/>
                      <a:tailEnd type="none" w="med" len="med"/>
                    </a:lnB>
                    <a:lnTlToBr w="12700" cmpd="sng">
                      <a:noFill/>
                      <a:prstDash val="solid"/>
                    </a:lnTlToBr>
                    <a:lnBlToTr w="12700" cmpd="sng">
                      <a:noFill/>
                      <a:prstDash val="solid"/>
                    </a:lnBlToTr>
                  </a:tcPr>
                </a:tc>
              </a:tr>
              <a:tr h="924952">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endParaRPr lang="en-US" sz="1000" b="0" baseline="0" dirty="0" smtClean="0">
                        <a:solidFill>
                          <a:srgbClr val="494747"/>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250+ servers</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Fed Agency</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500K+ Ops / Sec</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endParaRPr lang="en-US" sz="1000" b="0" baseline="0" dirty="0" smtClean="0">
                        <a:solidFill>
                          <a:srgbClr val="494747"/>
                        </a:solidFill>
                        <a:latin typeface="Arial"/>
                        <a:cs typeface="Arial"/>
                      </a:endParaRP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457200" rtl="0" eaLnBrk="1" fontAlgn="auto" latinLnBrk="0" hangingPunct="1">
                        <a:lnSpc>
                          <a:spcPct val="100000"/>
                        </a:lnSpc>
                        <a:spcBef>
                          <a:spcPts val="0"/>
                        </a:spcBef>
                        <a:spcAft>
                          <a:spcPts val="0"/>
                        </a:spcAft>
                        <a:buClrTx/>
                        <a:buSzTx/>
                        <a:buFont typeface="Arial"/>
                        <a:buNone/>
                        <a:tabLst/>
                        <a:defRPr/>
                      </a:pPr>
                      <a:r>
                        <a:rPr lang="en-US" sz="1000" b="0" baseline="0" dirty="0" smtClean="0">
                          <a:solidFill>
                            <a:srgbClr val="494747"/>
                          </a:solidFill>
                          <a:latin typeface="Arial"/>
                          <a:cs typeface="Arial"/>
                        </a:rPr>
                        <a:t>13B documents</a:t>
                      </a:r>
                    </a:p>
                  </a:txBody>
                  <a:tcPr marT="34290" marB="34290" anchor="ctr">
                    <a:lnL w="12700" cap="flat" cmpd="sng" algn="ctr">
                      <a:noFill/>
                      <a:prstDash val="dot"/>
                      <a:round/>
                      <a:headEnd type="none" w="med" len="med"/>
                      <a:tailEnd type="none" w="med" len="med"/>
                    </a:lnL>
                    <a:lnR w="12700" cap="flat" cmpd="sng" algn="ctr">
                      <a:noFill/>
                      <a:prstDash val="dot"/>
                      <a:round/>
                      <a:headEnd type="none" w="med" len="med"/>
                      <a:tailEnd type="none" w="med" len="med"/>
                    </a:lnR>
                    <a:lnT w="12700" cap="flat" cmpd="sng" algn="ctr">
                      <a:solidFill>
                        <a:srgbClr val="242423"/>
                      </a:solidFill>
                      <a:prstDash val="solid"/>
                      <a:round/>
                      <a:headEnd type="none" w="med" len="med"/>
                      <a:tailEnd type="none" w="med" len="med"/>
                    </a:lnT>
                    <a:lnB w="6350" cap="flat" cmpd="sng" algn="ctr">
                      <a:solidFill>
                        <a:schemeClr val="bg1">
                          <a:lumMod val="65000"/>
                        </a:schemeClr>
                      </a:solidFill>
                      <a:prstDash val="dot"/>
                      <a:round/>
                      <a:headEnd type="none" w="med" len="med"/>
                      <a:tailEnd type="none" w="med" len="med"/>
                    </a:lnB>
                    <a:lnTlToBr w="12700" cmpd="sng">
                      <a:noFill/>
                      <a:prstDash val="solid"/>
                    </a:lnTlToBr>
                    <a:lnBlToTr w="12700" cmpd="sng">
                      <a:noFill/>
                      <a:prstDash val="solid"/>
                    </a:lnBlToTr>
                  </a:tcPr>
                </a:tc>
              </a:tr>
            </a:tbl>
          </a:graphicData>
        </a:graphic>
      </p:graphicFrame>
      <p:pic>
        <p:nvPicPr>
          <p:cNvPr id="5" name="Picture 4"/>
          <p:cNvPicPr>
            <a:picLocks noChangeAspect="1"/>
          </p:cNvPicPr>
          <p:nvPr/>
        </p:nvPicPr>
        <p:blipFill rotWithShape="1">
          <a:blip r:embed="rId3"/>
          <a:srcRect l="17533" t="29792" r="20130" b="27351"/>
          <a:stretch/>
        </p:blipFill>
        <p:spPr>
          <a:xfrm>
            <a:off x="2959099" y="2038350"/>
            <a:ext cx="1083734" cy="474134"/>
          </a:xfrm>
          <a:prstGeom prst="rect">
            <a:avLst/>
          </a:prstGeom>
        </p:spPr>
      </p:pic>
      <p:pic>
        <p:nvPicPr>
          <p:cNvPr id="9" name="Picture 8"/>
          <p:cNvPicPr>
            <a:picLocks noChangeAspect="1"/>
          </p:cNvPicPr>
          <p:nvPr/>
        </p:nvPicPr>
        <p:blipFill rotWithShape="1">
          <a:blip r:embed="rId4"/>
          <a:srcRect l="19697" t="23378" r="20130" b="24922"/>
          <a:stretch/>
        </p:blipFill>
        <p:spPr>
          <a:xfrm>
            <a:off x="2959099" y="2895382"/>
            <a:ext cx="982134" cy="536994"/>
          </a:xfrm>
          <a:prstGeom prst="rect">
            <a:avLst/>
          </a:prstGeom>
        </p:spPr>
      </p:pic>
      <p:sp>
        <p:nvSpPr>
          <p:cNvPr id="16" name="Rectangle 15"/>
          <p:cNvSpPr/>
          <p:nvPr/>
        </p:nvSpPr>
        <p:spPr>
          <a:xfrm>
            <a:off x="-1600200" y="653276"/>
            <a:ext cx="1392161" cy="399577"/>
          </a:xfrm>
          <a:prstGeom prst="rect">
            <a:avLst/>
          </a:prstGeom>
          <a:solidFill>
            <a:srgbClr val="FFFFFF"/>
          </a:solidFill>
          <a:ln>
            <a:solidFill>
              <a:srgbClr val="59595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6D6C6C"/>
                </a:solidFill>
                <a:latin typeface="Arial"/>
                <a:cs typeface="Arial"/>
              </a:rPr>
              <a:t>Entertainment Co.</a:t>
            </a:r>
          </a:p>
        </p:txBody>
      </p:sp>
      <p:pic>
        <p:nvPicPr>
          <p:cNvPr id="18" name="Picture 17"/>
          <p:cNvPicPr>
            <a:picLocks noChangeAspect="1"/>
          </p:cNvPicPr>
          <p:nvPr/>
        </p:nvPicPr>
        <p:blipFill rotWithShape="1">
          <a:blip r:embed="rId5"/>
          <a:srcRect l="20606" t="30494" r="17576" b="31941"/>
          <a:stretch/>
        </p:blipFill>
        <p:spPr>
          <a:xfrm>
            <a:off x="495300" y="3842218"/>
            <a:ext cx="969220" cy="374802"/>
          </a:xfrm>
          <a:prstGeom prst="rect">
            <a:avLst/>
          </a:prstGeom>
        </p:spPr>
      </p:pic>
      <p:pic>
        <p:nvPicPr>
          <p:cNvPr id="23" name="Picture 22"/>
          <p:cNvPicPr>
            <a:picLocks noChangeAspect="1"/>
          </p:cNvPicPr>
          <p:nvPr/>
        </p:nvPicPr>
        <p:blipFill rotWithShape="1">
          <a:blip r:embed="rId6"/>
          <a:srcRect l="35065" t="24706" r="34458" b="22806"/>
          <a:stretch/>
        </p:blipFill>
        <p:spPr>
          <a:xfrm>
            <a:off x="6213323" y="2021624"/>
            <a:ext cx="448734" cy="491812"/>
          </a:xfrm>
          <a:prstGeom prst="rect">
            <a:avLst/>
          </a:prstGeom>
        </p:spPr>
      </p:pic>
      <p:pic>
        <p:nvPicPr>
          <p:cNvPr id="24" name="Picture 23"/>
          <p:cNvPicPr>
            <a:picLocks noChangeAspect="1"/>
          </p:cNvPicPr>
          <p:nvPr/>
        </p:nvPicPr>
        <p:blipFill rotWithShape="1">
          <a:blip r:embed="rId7"/>
          <a:srcRect l="19350" t="26528" r="20477" b="28968"/>
          <a:stretch/>
        </p:blipFill>
        <p:spPr>
          <a:xfrm>
            <a:off x="6076045" y="2895382"/>
            <a:ext cx="798288" cy="375723"/>
          </a:xfrm>
          <a:prstGeom prst="rect">
            <a:avLst/>
          </a:prstGeom>
        </p:spPr>
      </p:pic>
      <p:pic>
        <p:nvPicPr>
          <p:cNvPr id="25" name="Picture 24"/>
          <p:cNvPicPr>
            <a:picLocks noChangeAspect="1"/>
          </p:cNvPicPr>
          <p:nvPr/>
        </p:nvPicPr>
        <p:blipFill rotWithShape="1">
          <a:blip r:embed="rId8"/>
          <a:srcRect l="19264" t="33651" r="15541" b="36418"/>
          <a:stretch/>
        </p:blipFill>
        <p:spPr>
          <a:xfrm>
            <a:off x="5867400" y="3915036"/>
            <a:ext cx="1147912" cy="335380"/>
          </a:xfrm>
          <a:prstGeom prst="rect">
            <a:avLst/>
          </a:prstGeom>
        </p:spPr>
      </p:pic>
    </p:spTree>
    <p:extLst>
      <p:ext uri="{BB962C8B-B14F-4D97-AF65-F5344CB8AC3E}">
        <p14:creationId xmlns:p14="http://schemas.microsoft.com/office/powerpoint/2010/main" val="31700227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MongoDB Use Cases</a:t>
            </a:r>
            <a:endParaRPr lang="en-US" dirty="0">
              <a:solidFill>
                <a:schemeClr val="tx2"/>
              </a:solidFill>
            </a:endParaRPr>
          </a:p>
        </p:txBody>
      </p:sp>
      <p:sp>
        <p:nvSpPr>
          <p:cNvPr id="4" name="Rectangle 3"/>
          <p:cNvSpPr/>
          <p:nvPr/>
        </p:nvSpPr>
        <p:spPr>
          <a:xfrm>
            <a:off x="276225" y="1085850"/>
            <a:ext cx="2057400" cy="17145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b="1" dirty="0">
              <a:solidFill>
                <a:schemeClr val="tx1"/>
              </a:solidFill>
            </a:endParaRPr>
          </a:p>
          <a:p>
            <a:pPr algn="ctr"/>
            <a:r>
              <a:rPr lang="en-US" sz="1050" b="1" dirty="0">
                <a:solidFill>
                  <a:schemeClr val="tx2">
                    <a:lumMod val="60000"/>
                    <a:lumOff val="40000"/>
                  </a:schemeClr>
                </a:solidFill>
              </a:rPr>
              <a:t>Single View</a:t>
            </a:r>
          </a:p>
        </p:txBody>
      </p:sp>
      <p:sp>
        <p:nvSpPr>
          <p:cNvPr id="6" name="Rectangle 5"/>
          <p:cNvSpPr/>
          <p:nvPr/>
        </p:nvSpPr>
        <p:spPr>
          <a:xfrm>
            <a:off x="2447925" y="1085850"/>
            <a:ext cx="2057400" cy="17145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b="1" dirty="0">
              <a:solidFill>
                <a:schemeClr val="tx1"/>
              </a:solidFill>
            </a:endParaRPr>
          </a:p>
          <a:p>
            <a:pPr algn="ctr"/>
            <a:r>
              <a:rPr lang="en-US" sz="1050" b="1" dirty="0">
                <a:solidFill>
                  <a:schemeClr val="tx2">
                    <a:lumMod val="60000"/>
                    <a:lumOff val="40000"/>
                  </a:schemeClr>
                </a:solidFill>
              </a:rPr>
              <a:t>Internet of Things</a:t>
            </a:r>
          </a:p>
        </p:txBody>
      </p:sp>
      <p:sp>
        <p:nvSpPr>
          <p:cNvPr id="7" name="Rectangle 6"/>
          <p:cNvSpPr/>
          <p:nvPr/>
        </p:nvSpPr>
        <p:spPr>
          <a:xfrm>
            <a:off x="4619625" y="1085850"/>
            <a:ext cx="2057400" cy="17145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b="1" dirty="0">
              <a:solidFill>
                <a:schemeClr val="tx1"/>
              </a:solidFill>
            </a:endParaRPr>
          </a:p>
          <a:p>
            <a:pPr algn="ctr"/>
            <a:r>
              <a:rPr lang="en-US" sz="1050" b="1" dirty="0">
                <a:solidFill>
                  <a:schemeClr val="tx2">
                    <a:lumMod val="60000"/>
                    <a:lumOff val="40000"/>
                  </a:schemeClr>
                </a:solidFill>
              </a:rPr>
              <a:t>Mobile</a:t>
            </a:r>
          </a:p>
        </p:txBody>
      </p:sp>
      <p:sp>
        <p:nvSpPr>
          <p:cNvPr id="8" name="Rectangle 7"/>
          <p:cNvSpPr/>
          <p:nvPr/>
        </p:nvSpPr>
        <p:spPr>
          <a:xfrm>
            <a:off x="6791325" y="1085850"/>
            <a:ext cx="2057400" cy="17145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b="1" dirty="0">
              <a:solidFill>
                <a:schemeClr val="tx1"/>
              </a:solidFill>
            </a:endParaRPr>
          </a:p>
          <a:p>
            <a:pPr algn="ctr"/>
            <a:r>
              <a:rPr lang="en-US" sz="1050" b="1" dirty="0">
                <a:solidFill>
                  <a:srgbClr val="88929B"/>
                </a:solidFill>
              </a:rPr>
              <a:t>Real-Time Analytics</a:t>
            </a:r>
          </a:p>
        </p:txBody>
      </p:sp>
      <p:sp>
        <p:nvSpPr>
          <p:cNvPr id="9" name="Rectangle 8"/>
          <p:cNvSpPr/>
          <p:nvPr/>
        </p:nvSpPr>
        <p:spPr>
          <a:xfrm>
            <a:off x="276225" y="2892028"/>
            <a:ext cx="2777490" cy="2022872"/>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b="1" dirty="0">
              <a:solidFill>
                <a:schemeClr val="tx1"/>
              </a:solidFill>
            </a:endParaRPr>
          </a:p>
          <a:p>
            <a:pPr algn="ctr"/>
            <a:r>
              <a:rPr lang="en-US" sz="1050" b="1" dirty="0">
                <a:solidFill>
                  <a:srgbClr val="88929B"/>
                </a:solidFill>
              </a:rPr>
              <a:t>Catalog</a:t>
            </a:r>
          </a:p>
        </p:txBody>
      </p:sp>
      <p:sp>
        <p:nvSpPr>
          <p:cNvPr id="10" name="Rectangle 9"/>
          <p:cNvSpPr/>
          <p:nvPr/>
        </p:nvSpPr>
        <p:spPr>
          <a:xfrm>
            <a:off x="3173730" y="2901553"/>
            <a:ext cx="2777490" cy="2022872"/>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b="1" dirty="0">
              <a:solidFill>
                <a:schemeClr val="tx1"/>
              </a:solidFill>
            </a:endParaRPr>
          </a:p>
          <a:p>
            <a:pPr algn="ctr"/>
            <a:r>
              <a:rPr lang="en-US" sz="1050" b="1" dirty="0">
                <a:solidFill>
                  <a:srgbClr val="88929B"/>
                </a:solidFill>
              </a:rPr>
              <a:t>Personalization</a:t>
            </a:r>
          </a:p>
        </p:txBody>
      </p:sp>
      <p:sp>
        <p:nvSpPr>
          <p:cNvPr id="11" name="Rectangle 10"/>
          <p:cNvSpPr/>
          <p:nvPr/>
        </p:nvSpPr>
        <p:spPr>
          <a:xfrm>
            <a:off x="6071235" y="2901553"/>
            <a:ext cx="2777490" cy="2022872"/>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50" b="1" dirty="0">
              <a:solidFill>
                <a:schemeClr val="tx1"/>
              </a:solidFill>
            </a:endParaRPr>
          </a:p>
          <a:p>
            <a:pPr algn="ctr"/>
            <a:r>
              <a:rPr lang="en-US" sz="1050" b="1" dirty="0">
                <a:solidFill>
                  <a:srgbClr val="88929B"/>
                </a:solidFill>
              </a:rPr>
              <a:t>Content Management</a:t>
            </a:r>
          </a:p>
        </p:txBody>
      </p:sp>
      <p:pic>
        <p:nvPicPr>
          <p:cNvPr id="12" name="Picture 1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39905" y="1714501"/>
            <a:ext cx="384865" cy="376388"/>
          </a:xfrm>
          <a:prstGeom prst="rect">
            <a:avLst/>
          </a:prstGeom>
        </p:spPr>
      </p:pic>
      <p:pic>
        <p:nvPicPr>
          <p:cNvPr id="13" name="Picture 12" descr="Stripe-logo.jpe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6082" y="2237518"/>
            <a:ext cx="524003" cy="2623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descr="MetLife_206x150.png"/>
          <p:cNvPicPr>
            <a:picLocks noChangeAspect="1"/>
          </p:cNvPicPr>
          <p:nvPr/>
        </p:nvPicPr>
        <p:blipFill>
          <a:blip r:embed="rId4" cstate="email">
            <a:extLst>
              <a:ext uri="{28A0092B-C50C-407E-A947-70E740481C1C}">
                <a14:useLocalDpi xmlns:a14="http://schemas.microsoft.com/office/drawing/2010/main"/>
              </a:ext>
            </a:extLst>
          </a:blip>
          <a:srcRect l="11635" t="34669" r="11421" b="31314"/>
          <a:stretch>
            <a:fillRect/>
          </a:stretch>
        </p:blipFill>
        <p:spPr bwMode="auto">
          <a:xfrm>
            <a:off x="529143" y="1777480"/>
            <a:ext cx="776748" cy="2504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50126" y="2217863"/>
            <a:ext cx="764425" cy="301705"/>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84655" y="1654179"/>
            <a:ext cx="991999" cy="174622"/>
          </a:xfrm>
          <a:prstGeom prst="rect">
            <a:avLst/>
          </a:prstGeom>
        </p:spPr>
      </p:pic>
      <p:pic>
        <p:nvPicPr>
          <p:cNvPr id="17" name="Picture 1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622012" y="2005215"/>
            <a:ext cx="635539" cy="166485"/>
          </a:xfrm>
          <a:prstGeom prst="rect">
            <a:avLst/>
          </a:prstGeom>
        </p:spPr>
      </p:pic>
      <p:pic>
        <p:nvPicPr>
          <p:cNvPr id="18" name="Picture 1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528793" y="2017700"/>
            <a:ext cx="751631" cy="260408"/>
          </a:xfrm>
          <a:prstGeom prst="rect">
            <a:avLst/>
          </a:prstGeom>
        </p:spPr>
      </p:pic>
      <p:pic>
        <p:nvPicPr>
          <p:cNvPr id="19" name="Picture 1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026389" y="2326448"/>
            <a:ext cx="900472" cy="301705"/>
          </a:xfrm>
          <a:prstGeom prst="rect">
            <a:avLst/>
          </a:prstGeom>
        </p:spPr>
      </p:pic>
      <p:pic>
        <p:nvPicPr>
          <p:cNvPr id="20" name="Picture 38" descr="O2logo.png"/>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071970" y="1953050"/>
            <a:ext cx="308372" cy="3012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 name="Picture 1"/>
          <p:cNvPicPr>
            <a:picLocks noChangeAspect="1"/>
          </p:cNvPicPr>
          <p:nvPr/>
        </p:nvPicPr>
        <p:blipFill>
          <a:blip r:embed="rId11" cstate="email">
            <a:extLst>
              <a:ext uri="{28A0092B-C50C-407E-A947-70E740481C1C}">
                <a14:useLocalDpi xmlns:a14="http://schemas.microsoft.com/office/drawing/2010/main"/>
              </a:ext>
            </a:extLst>
          </a:blip>
          <a:srcRect/>
          <a:stretch>
            <a:fillRect/>
          </a:stretch>
        </p:blipFill>
        <p:spPr bwMode="auto">
          <a:xfrm>
            <a:off x="5685325" y="1975312"/>
            <a:ext cx="531791" cy="242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2" name="Picture 21"/>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360191" y="2363830"/>
            <a:ext cx="693066" cy="207920"/>
          </a:xfrm>
          <a:prstGeom prst="rect">
            <a:avLst/>
          </a:prstGeom>
        </p:spPr>
      </p:pic>
      <p:pic>
        <p:nvPicPr>
          <p:cNvPr id="23" name="Picture 22"/>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5022474" y="1620064"/>
            <a:ext cx="1251702" cy="317747"/>
          </a:xfrm>
          <a:prstGeom prst="rect">
            <a:avLst/>
          </a:prstGeom>
        </p:spPr>
      </p:pic>
      <p:pic>
        <p:nvPicPr>
          <p:cNvPr id="24" name="Picture 3"/>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054043" y="1717909"/>
            <a:ext cx="884583" cy="270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 name="Picture 24"/>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158894" y="1678788"/>
            <a:ext cx="378613" cy="378613"/>
          </a:xfrm>
          <a:prstGeom prst="rect">
            <a:avLst/>
          </a:prstGeom>
        </p:spPr>
      </p:pic>
      <p:pic>
        <p:nvPicPr>
          <p:cNvPr id="26" name="Picture 25"/>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7749083" y="2254305"/>
            <a:ext cx="937361" cy="194330"/>
          </a:xfrm>
          <a:prstGeom prst="rect">
            <a:avLst/>
          </a:prstGeom>
        </p:spPr>
      </p:pic>
      <p:pic>
        <p:nvPicPr>
          <p:cNvPr id="27" name="Picture 26"/>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7011039" y="2147904"/>
            <a:ext cx="623744" cy="396928"/>
          </a:xfrm>
          <a:prstGeom prst="rect">
            <a:avLst/>
          </a:prstGeom>
        </p:spPr>
      </p:pic>
      <p:pic>
        <p:nvPicPr>
          <p:cNvPr id="28" name="Picture 27"/>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4866573" y="3682002"/>
            <a:ext cx="781752" cy="234409"/>
          </a:xfrm>
          <a:prstGeom prst="rect">
            <a:avLst/>
          </a:prstGeom>
        </p:spPr>
      </p:pic>
      <p:pic>
        <p:nvPicPr>
          <p:cNvPr id="29" name="Picture 28"/>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4648666" y="4273411"/>
            <a:ext cx="1109864" cy="223745"/>
          </a:xfrm>
          <a:prstGeom prst="rect">
            <a:avLst/>
          </a:prstGeom>
        </p:spPr>
      </p:pic>
      <p:pic>
        <p:nvPicPr>
          <p:cNvPr id="30" name="Picture 29"/>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3517195" y="4222141"/>
            <a:ext cx="938780" cy="292709"/>
          </a:xfrm>
          <a:prstGeom prst="rect">
            <a:avLst/>
          </a:prstGeom>
        </p:spPr>
      </p:pic>
      <p:pic>
        <p:nvPicPr>
          <p:cNvPr id="31" name="Picture 30"/>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3450404" y="3680046"/>
            <a:ext cx="1275655" cy="297076"/>
          </a:xfrm>
          <a:prstGeom prst="rect">
            <a:avLst/>
          </a:prstGeom>
        </p:spPr>
      </p:pic>
      <p:pic>
        <p:nvPicPr>
          <p:cNvPr id="32" name="Picture 2"/>
          <p:cNvPicPr>
            <a:picLocks noChangeAspect="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948569" y="3671041"/>
            <a:ext cx="558779" cy="3294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2"/>
          <p:cNvPicPr>
            <a:picLocks noChangeAspect="1"/>
          </p:cNvPicPr>
          <p:nvPr/>
        </p:nvPicPr>
        <p:blipFill>
          <a:blip r:embed="rId23" cstate="email">
            <a:extLst>
              <a:ext uri="{28A0092B-C50C-407E-A947-70E740481C1C}">
                <a14:useLocalDpi xmlns:a14="http://schemas.microsoft.com/office/drawing/2010/main"/>
              </a:ext>
            </a:extLst>
          </a:blip>
          <a:srcRect/>
          <a:stretch>
            <a:fillRect/>
          </a:stretch>
        </p:blipFill>
        <p:spPr bwMode="auto">
          <a:xfrm>
            <a:off x="549717" y="3657600"/>
            <a:ext cx="1098013" cy="283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33"/>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911509" y="4237233"/>
            <a:ext cx="333280" cy="334767"/>
          </a:xfrm>
          <a:prstGeom prst="rect">
            <a:avLst/>
          </a:prstGeom>
        </p:spPr>
      </p:pic>
      <p:pic>
        <p:nvPicPr>
          <p:cNvPr id="35" name="Picture 34"/>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987051" y="4343401"/>
            <a:ext cx="537321" cy="193952"/>
          </a:xfrm>
          <a:prstGeom prst="rect">
            <a:avLst/>
          </a:prstGeom>
        </p:spPr>
      </p:pic>
      <p:pic>
        <p:nvPicPr>
          <p:cNvPr id="36" name="Picture 35"/>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6357043" y="4161457"/>
            <a:ext cx="780041" cy="319485"/>
          </a:xfrm>
          <a:prstGeom prst="rect">
            <a:avLst/>
          </a:prstGeom>
        </p:spPr>
      </p:pic>
      <p:pic>
        <p:nvPicPr>
          <p:cNvPr id="37" name="Picture 36"/>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7715251" y="3670614"/>
            <a:ext cx="752768" cy="225405"/>
          </a:xfrm>
          <a:prstGeom prst="rect">
            <a:avLst/>
          </a:prstGeom>
        </p:spPr>
      </p:pic>
      <p:pic>
        <p:nvPicPr>
          <p:cNvPr id="38" name="Picture 37"/>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6400890" y="3692166"/>
            <a:ext cx="1019175" cy="193565"/>
          </a:xfrm>
          <a:prstGeom prst="rect">
            <a:avLst/>
          </a:prstGeom>
        </p:spPr>
      </p:pic>
      <p:pic>
        <p:nvPicPr>
          <p:cNvPr id="39" name="Picture 38"/>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7254656" y="4202023"/>
            <a:ext cx="1367941" cy="238353"/>
          </a:xfrm>
          <a:prstGeom prst="rect">
            <a:avLst/>
          </a:prstGeom>
        </p:spPr>
      </p:pic>
    </p:spTree>
    <p:extLst>
      <p:ext uri="{BB962C8B-B14F-4D97-AF65-F5344CB8AC3E}">
        <p14:creationId xmlns:p14="http://schemas.microsoft.com/office/powerpoint/2010/main" val="16436029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a:bodyPr>
          <a:lstStyle/>
          <a:p>
            <a:r>
              <a:rPr lang="en-US" dirty="0" smtClean="0"/>
              <a:t>Flexible Data Distribution</a:t>
            </a:r>
            <a:endParaRPr lang="en-US" dirty="0"/>
          </a:p>
        </p:txBody>
      </p:sp>
    </p:spTree>
    <p:extLst>
      <p:ext uri="{BB962C8B-B14F-4D97-AF65-F5344CB8AC3E}">
        <p14:creationId xmlns:p14="http://schemas.microsoft.com/office/powerpoint/2010/main" val="22191723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229600" cy="857250"/>
          </a:xfrm>
        </p:spPr>
        <p:txBody>
          <a:bodyPr>
            <a:normAutofit/>
          </a:bodyPr>
          <a:lstStyle/>
          <a:p>
            <a:pPr algn="l"/>
            <a:r>
              <a:rPr lang="en-US" dirty="0" smtClean="0"/>
              <a:t>Read Global / Write Local </a:t>
            </a:r>
            <a:endParaRPr lang="en-US" dirty="0"/>
          </a:p>
        </p:txBody>
      </p:sp>
      <p:pic>
        <p:nvPicPr>
          <p:cNvPr id="5" name="Picture 4" descr="readglobal-writeloc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666750"/>
            <a:ext cx="8001000" cy="5029200"/>
          </a:xfrm>
          <a:prstGeom prst="rect">
            <a:avLst/>
          </a:prstGeom>
        </p:spPr>
      </p:pic>
    </p:spTree>
    <p:extLst>
      <p:ext uri="{BB962C8B-B14F-4D97-AF65-F5344CB8AC3E}">
        <p14:creationId xmlns:p14="http://schemas.microsoft.com/office/powerpoint/2010/main" val="1078136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00" y="6350"/>
            <a:ext cx="8229600" cy="857250"/>
          </a:xfrm>
        </p:spPr>
        <p:txBody>
          <a:bodyPr>
            <a:normAutofit/>
          </a:bodyPr>
          <a:lstStyle/>
          <a:p>
            <a:pPr algn="l"/>
            <a:r>
              <a:rPr lang="en-US" dirty="0" smtClean="0"/>
              <a:t>Replicate Data Near Users</a:t>
            </a:r>
            <a:endParaRPr lang="en-US" dirty="0"/>
          </a:p>
        </p:txBody>
      </p:sp>
      <p:pic>
        <p:nvPicPr>
          <p:cNvPr id="7" name="Picture 6" descr="png;base64ac3d234fcdefef5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118181"/>
            <a:ext cx="7942447" cy="3739569"/>
          </a:xfrm>
          <a:prstGeom prst="rect">
            <a:avLst/>
          </a:prstGeom>
        </p:spPr>
      </p:pic>
    </p:spTree>
    <p:extLst>
      <p:ext uri="{BB962C8B-B14F-4D97-AF65-F5344CB8AC3E}">
        <p14:creationId xmlns:p14="http://schemas.microsoft.com/office/powerpoint/2010/main" val="344753457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a:bodyPr>
          <a:lstStyle/>
          <a:p>
            <a:r>
              <a:rPr lang="en-US" dirty="0" smtClean="0"/>
              <a:t>Security</a:t>
            </a:r>
            <a:endParaRPr lang="en-US" dirty="0"/>
          </a:p>
        </p:txBody>
      </p:sp>
    </p:spTree>
    <p:extLst>
      <p:ext uri="{BB962C8B-B14F-4D97-AF65-F5344CB8AC3E}">
        <p14:creationId xmlns:p14="http://schemas.microsoft.com/office/powerpoint/2010/main" val="3287394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
            <a:ext cx="8229600" cy="857250"/>
          </a:xfrm>
        </p:spPr>
        <p:txBody>
          <a:bodyPr>
            <a:normAutofit/>
          </a:bodyPr>
          <a:lstStyle/>
          <a:p>
            <a:pPr algn="l"/>
            <a:r>
              <a:rPr lang="en-US" dirty="0" smtClean="0"/>
              <a:t>Enterprise-Grade Security</a:t>
            </a:r>
            <a:endParaRPr lang="en-US" dirty="0"/>
          </a:p>
        </p:txBody>
      </p:sp>
      <p:sp>
        <p:nvSpPr>
          <p:cNvPr id="5" name="TextBox 4"/>
          <p:cNvSpPr txBox="1"/>
          <p:nvPr/>
        </p:nvSpPr>
        <p:spPr>
          <a:xfrm>
            <a:off x="3855422" y="4322862"/>
            <a:ext cx="4831378" cy="153888"/>
          </a:xfrm>
          <a:prstGeom prst="rect">
            <a:avLst/>
          </a:prstGeom>
        </p:spPr>
        <p:txBody>
          <a:bodyPr wrap="square" lIns="0" tIns="0" rIns="0" bIns="0" rtlCol="0">
            <a:spAutoFit/>
          </a:bodyPr>
          <a:lstStyle/>
          <a:p>
            <a:pPr algn="r"/>
            <a:r>
              <a:rPr lang="en-US" sz="1000" dirty="0">
                <a:solidFill>
                  <a:srgbClr val="6D6C6C"/>
                </a:solidFill>
                <a:latin typeface="Arial"/>
                <a:cs typeface="Arial"/>
              </a:rPr>
              <a:t>*Included with </a:t>
            </a:r>
            <a:r>
              <a:rPr lang="en-US" sz="1000" dirty="0" err="1">
                <a:solidFill>
                  <a:srgbClr val="6D6C6C"/>
                </a:solidFill>
                <a:latin typeface="Arial"/>
                <a:cs typeface="Arial"/>
              </a:rPr>
              <a:t>MongoDB</a:t>
            </a:r>
            <a:r>
              <a:rPr lang="en-US" sz="1000" dirty="0">
                <a:solidFill>
                  <a:srgbClr val="6D6C6C"/>
                </a:solidFill>
                <a:latin typeface="Arial"/>
                <a:cs typeface="Arial"/>
              </a:rPr>
              <a:t> Enterprise Advanced</a:t>
            </a:r>
          </a:p>
        </p:txBody>
      </p:sp>
      <p:graphicFrame>
        <p:nvGraphicFramePr>
          <p:cNvPr id="6" name="Table 5"/>
          <p:cNvGraphicFramePr>
            <a:graphicFrameLocks noGrp="1"/>
          </p:cNvGraphicFramePr>
          <p:nvPr>
            <p:extLst>
              <p:ext uri="{D42A27DB-BD31-4B8C-83A1-F6EECF244321}">
                <p14:modId xmlns:p14="http://schemas.microsoft.com/office/powerpoint/2010/main" val="2643515900"/>
              </p:ext>
            </p:extLst>
          </p:nvPr>
        </p:nvGraphicFramePr>
        <p:xfrm>
          <a:off x="681097" y="1268790"/>
          <a:ext cx="8005703" cy="2979360"/>
        </p:xfrm>
        <a:graphic>
          <a:graphicData uri="http://schemas.openxmlformats.org/drawingml/2006/table">
            <a:tbl>
              <a:tblPr firstRow="1" bandRow="1">
                <a:tableStyleId>{5C22544A-7EE6-4342-B048-85BDC9FD1C3A}</a:tableStyleId>
              </a:tblPr>
              <a:tblGrid>
                <a:gridCol w="2367328"/>
                <a:gridCol w="5638375"/>
              </a:tblGrid>
              <a:tr h="595872">
                <a:tc>
                  <a:txBody>
                    <a:bodyPr/>
                    <a:lstStyle/>
                    <a:p>
                      <a:pPr algn="ctr"/>
                      <a:r>
                        <a:rPr lang="en-US" sz="1200" dirty="0" smtClean="0">
                          <a:latin typeface="Arial"/>
                          <a:cs typeface="Arial"/>
                        </a:rPr>
                        <a:t>BUSINESS</a:t>
                      </a:r>
                      <a:r>
                        <a:rPr lang="en-US" sz="1200" baseline="0" dirty="0" smtClean="0">
                          <a:latin typeface="Arial"/>
                          <a:cs typeface="Arial"/>
                        </a:rPr>
                        <a:t> NEEDS</a:t>
                      </a:r>
                      <a:endParaRPr lang="en-US" sz="1200" dirty="0">
                        <a:latin typeface="Arial"/>
                        <a:cs typeface="Arial"/>
                      </a:endParaRPr>
                    </a:p>
                  </a:txBody>
                  <a:tcPr marT="45726" marB="45726"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dot"/>
                      <a:round/>
                      <a:headEnd type="none" w="med" len="med"/>
                      <a:tailEnd type="none" w="med" len="med"/>
                    </a:lnB>
                    <a:solidFill>
                      <a:srgbClr val="383737"/>
                    </a:solidFill>
                  </a:tcPr>
                </a:tc>
                <a:tc>
                  <a:txBody>
                    <a:bodyPr/>
                    <a:lstStyle/>
                    <a:p>
                      <a:pPr algn="ctr"/>
                      <a:r>
                        <a:rPr lang="en-US" sz="1200" dirty="0" smtClean="0">
                          <a:latin typeface="Arial"/>
                          <a:cs typeface="Arial"/>
                        </a:rPr>
                        <a:t>SECURITY FEATURES</a:t>
                      </a:r>
                      <a:endParaRPr lang="en-US" sz="1200" dirty="0">
                        <a:latin typeface="Arial"/>
                        <a:cs typeface="Arial"/>
                      </a:endParaRPr>
                    </a:p>
                  </a:txBody>
                  <a:tcPr marT="45726" marB="45726"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5B972B"/>
                    </a:solidFill>
                  </a:tcPr>
                </a:tc>
              </a:tr>
              <a:tr h="595872">
                <a:tc>
                  <a:txBody>
                    <a:bodyPr/>
                    <a:lstStyle/>
                    <a:p>
                      <a:pPr lvl="0" algn="ctr"/>
                      <a:r>
                        <a:rPr lang="en-US" sz="1200" b="1" spc="0" dirty="0" smtClean="0">
                          <a:solidFill>
                            <a:srgbClr val="6D6C6C"/>
                          </a:solidFill>
                          <a:latin typeface="Arial"/>
                          <a:cs typeface="Arial"/>
                        </a:rPr>
                        <a:t>Authentication</a:t>
                      </a:r>
                      <a:endParaRPr lang="en-US" sz="1200" b="1" spc="0" dirty="0">
                        <a:solidFill>
                          <a:srgbClr val="6D6C6C"/>
                        </a:solidFill>
                        <a:latin typeface="Arial"/>
                        <a:cs typeface="Arial"/>
                      </a:endParaRPr>
                    </a:p>
                  </a:txBody>
                  <a:tcPr marT="45726" marB="45726"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no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6D6C6C"/>
                          </a:solidFill>
                          <a:latin typeface="Arial"/>
                          <a:cs typeface="Arial"/>
                        </a:rPr>
                        <a:t>SCRAM, LDAP*, Kerberos*,</a:t>
                      </a:r>
                      <a:r>
                        <a:rPr lang="en-US" sz="1200" baseline="0" dirty="0" smtClean="0">
                          <a:solidFill>
                            <a:srgbClr val="6D6C6C"/>
                          </a:solidFill>
                          <a:latin typeface="Arial"/>
                          <a:cs typeface="Arial"/>
                        </a:rPr>
                        <a:t> </a:t>
                      </a:r>
                      <a:r>
                        <a:rPr lang="en-US" sz="1200" dirty="0" smtClean="0">
                          <a:solidFill>
                            <a:srgbClr val="6D6C6C"/>
                          </a:solidFill>
                          <a:latin typeface="Arial"/>
                          <a:cs typeface="Arial"/>
                        </a:rPr>
                        <a:t>x.509 Certificates</a:t>
                      </a:r>
                      <a:endParaRPr lang="en-US" sz="1200" dirty="0">
                        <a:solidFill>
                          <a:srgbClr val="6D6C6C"/>
                        </a:solidFill>
                        <a:latin typeface="Arial"/>
                        <a:cs typeface="Arial"/>
                      </a:endParaRPr>
                    </a:p>
                  </a:txBody>
                  <a:tcPr marT="45726" marB="45726"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noFill/>
                      <a:prstDash val="solid"/>
                      <a:round/>
                      <a:headEnd type="none" w="med" len="med"/>
                      <a:tailEnd type="none" w="med" len="med"/>
                    </a:lnT>
                    <a:lnB w="12700" cap="flat" cmpd="sng" algn="ctr">
                      <a:solidFill>
                        <a:srgbClr val="B3B2B2"/>
                      </a:solidFill>
                      <a:prstDash val="dot"/>
                      <a:round/>
                      <a:headEnd type="none" w="med" len="med"/>
                      <a:tailEnd type="none" w="med" len="med"/>
                    </a:lnB>
                    <a:noFill/>
                  </a:tcPr>
                </a:tc>
              </a:tr>
              <a:tr h="595872">
                <a:tc>
                  <a:txBody>
                    <a:bodyPr/>
                    <a:lstStyle/>
                    <a:p>
                      <a:pPr lvl="0" algn="ctr"/>
                      <a:r>
                        <a:rPr lang="en-US" sz="1200" b="1" spc="0" dirty="0" smtClean="0">
                          <a:solidFill>
                            <a:srgbClr val="6D6C6C"/>
                          </a:solidFill>
                          <a:latin typeface="Arial"/>
                          <a:cs typeface="Arial"/>
                        </a:rPr>
                        <a:t>Authorization</a:t>
                      </a:r>
                      <a:endParaRPr lang="en-US" sz="1200" b="1" spc="0" dirty="0">
                        <a:solidFill>
                          <a:srgbClr val="6D6C6C"/>
                        </a:solidFill>
                        <a:latin typeface="Arial"/>
                        <a:cs typeface="Arial"/>
                      </a:endParaRPr>
                    </a:p>
                  </a:txBody>
                  <a:tcPr marT="45726" marB="45726"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6D6C6C"/>
                          </a:solidFill>
                          <a:latin typeface="Arial"/>
                          <a:cs typeface="Arial"/>
                        </a:rPr>
                        <a:t>Built-in Roles, User-Defined Roles,</a:t>
                      </a:r>
                      <a:r>
                        <a:rPr lang="en-US" sz="1200" baseline="0" dirty="0" smtClean="0">
                          <a:solidFill>
                            <a:srgbClr val="6D6C6C"/>
                          </a:solidFill>
                          <a:latin typeface="Arial"/>
                          <a:cs typeface="Arial"/>
                        </a:rPr>
                        <a:t> </a:t>
                      </a:r>
                      <a:r>
                        <a:rPr lang="en-US" sz="1200" dirty="0" smtClean="0">
                          <a:solidFill>
                            <a:srgbClr val="6D6C6C"/>
                          </a:solidFill>
                          <a:latin typeface="Arial"/>
                          <a:cs typeface="Arial"/>
                        </a:rPr>
                        <a:t>Field-Level Redaction</a:t>
                      </a:r>
                      <a:endParaRPr lang="en-US" sz="1200" dirty="0">
                        <a:solidFill>
                          <a:srgbClr val="6D6C6C"/>
                        </a:solidFill>
                        <a:latin typeface="Arial"/>
                        <a:cs typeface="Arial"/>
                      </a:endParaRPr>
                    </a:p>
                  </a:txBody>
                  <a:tcPr marT="45726" marB="45726"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95872">
                <a:tc>
                  <a:txBody>
                    <a:bodyPr/>
                    <a:lstStyle/>
                    <a:p>
                      <a:pPr lvl="0" algn="ctr"/>
                      <a:r>
                        <a:rPr lang="en-US" sz="1200" b="1" spc="0" dirty="0" smtClean="0">
                          <a:solidFill>
                            <a:srgbClr val="6D6C6C"/>
                          </a:solidFill>
                          <a:latin typeface="Arial"/>
                          <a:cs typeface="Arial"/>
                        </a:rPr>
                        <a:t>Auditing*</a:t>
                      </a:r>
                      <a:endParaRPr lang="en-US" sz="1200" b="1" spc="0" dirty="0">
                        <a:solidFill>
                          <a:srgbClr val="6D6C6C"/>
                        </a:solidFill>
                        <a:latin typeface="Arial"/>
                        <a:cs typeface="Arial"/>
                      </a:endParaRPr>
                    </a:p>
                  </a:txBody>
                  <a:tcPr marT="45726" marB="45726"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6D6C6C"/>
                          </a:solidFill>
                          <a:latin typeface="Arial"/>
                          <a:cs typeface="Arial"/>
                        </a:rPr>
                        <a:t>Admin, DML, DDL, Role-based</a:t>
                      </a:r>
                      <a:endParaRPr lang="en-US" sz="1200" dirty="0">
                        <a:solidFill>
                          <a:srgbClr val="6D6C6C"/>
                        </a:solidFill>
                        <a:latin typeface="Arial"/>
                        <a:cs typeface="Arial"/>
                      </a:endParaRPr>
                    </a:p>
                  </a:txBody>
                  <a:tcPr marT="45726" marB="45726"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95872">
                <a:tc>
                  <a:txBody>
                    <a:bodyPr/>
                    <a:lstStyle/>
                    <a:p>
                      <a:pPr lvl="0" algn="ctr"/>
                      <a:r>
                        <a:rPr lang="en-US" sz="1200" b="1" spc="0" dirty="0" smtClean="0">
                          <a:solidFill>
                            <a:srgbClr val="6D6C6C"/>
                          </a:solidFill>
                          <a:latin typeface="Arial"/>
                          <a:cs typeface="Arial"/>
                        </a:rPr>
                        <a:t>Encryption</a:t>
                      </a:r>
                      <a:endParaRPr lang="en-US" sz="1200" b="1" spc="0" dirty="0">
                        <a:solidFill>
                          <a:srgbClr val="6D6C6C"/>
                        </a:solidFill>
                        <a:latin typeface="Arial"/>
                        <a:cs typeface="Arial"/>
                      </a:endParaRPr>
                    </a:p>
                  </a:txBody>
                  <a:tcPr marT="45726" marB="45726"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6D6C6C"/>
                          </a:solidFill>
                          <a:latin typeface="Arial"/>
                          <a:cs typeface="Arial"/>
                        </a:rPr>
                        <a:t>Network:</a:t>
                      </a:r>
                      <a:r>
                        <a:rPr lang="en-US" sz="1200" baseline="0" dirty="0" smtClean="0">
                          <a:solidFill>
                            <a:srgbClr val="6D6C6C"/>
                          </a:solidFill>
                          <a:latin typeface="Arial"/>
                          <a:cs typeface="Arial"/>
                        </a:rPr>
                        <a:t> SSL (with FIPS 140-2), Disk: Encrypted Storage Engine* or Partner Solutions</a:t>
                      </a:r>
                      <a:endParaRPr lang="en-US" sz="1200" dirty="0">
                        <a:solidFill>
                          <a:srgbClr val="6D6C6C"/>
                        </a:solidFill>
                        <a:latin typeface="Arial"/>
                        <a:cs typeface="Arial"/>
                      </a:endParaRPr>
                    </a:p>
                  </a:txBody>
                  <a:tcPr marT="45726" marB="45726"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bl>
          </a:graphicData>
        </a:graphic>
      </p:graphicFrame>
    </p:spTree>
    <p:extLst>
      <p:ext uri="{BB962C8B-B14F-4D97-AF65-F5344CB8AC3E}">
        <p14:creationId xmlns:p14="http://schemas.microsoft.com/office/powerpoint/2010/main" val="17617612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a:bodyPr>
          <a:lstStyle/>
          <a:p>
            <a:r>
              <a:rPr lang="en-US" dirty="0" smtClean="0"/>
              <a:t>Management Platform &amp; Tools</a:t>
            </a:r>
            <a:endParaRPr lang="en-US" dirty="0"/>
          </a:p>
        </p:txBody>
      </p:sp>
    </p:spTree>
    <p:extLst>
      <p:ext uri="{BB962C8B-B14F-4D97-AF65-F5344CB8AC3E}">
        <p14:creationId xmlns:p14="http://schemas.microsoft.com/office/powerpoint/2010/main" val="2797800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ln>
            <a:noFill/>
          </a:ln>
        </p:spPr>
        <p:txBody>
          <a:bodyPr anchor="b"/>
          <a:lstStyle/>
          <a:p>
            <a:pPr algn="l"/>
            <a:r>
              <a:rPr lang="en-US" dirty="0" smtClean="0">
                <a:solidFill>
                  <a:schemeClr val="tx2"/>
                </a:solidFill>
              </a:rPr>
              <a:t>Relational</a:t>
            </a:r>
            <a:endParaRPr lang="en-US" dirty="0">
              <a:solidFill>
                <a:schemeClr val="tx2"/>
              </a:solidFill>
            </a:endParaRPr>
          </a:p>
        </p:txBody>
      </p:sp>
      <p:sp>
        <p:nvSpPr>
          <p:cNvPr id="36" name="TextBox 35"/>
          <p:cNvSpPr txBox="1"/>
          <p:nvPr/>
        </p:nvSpPr>
        <p:spPr>
          <a:xfrm>
            <a:off x="89563" y="1710594"/>
            <a:ext cx="2596487" cy="415498"/>
          </a:xfrm>
          <a:prstGeom prst="rect">
            <a:avLst/>
          </a:prstGeom>
          <a:noFill/>
          <a:effectLst/>
        </p:spPr>
        <p:txBody>
          <a:bodyPr wrap="square" rtlCol="0" anchor="ctr">
            <a:spAutoFit/>
          </a:bodyPr>
          <a:lstStyle/>
          <a:p>
            <a:pPr algn="r"/>
            <a:r>
              <a:rPr lang="en-US" sz="1050" dirty="0">
                <a:solidFill>
                  <a:schemeClr val="tx2"/>
                </a:solidFill>
                <a:cs typeface="Arial"/>
              </a:rPr>
              <a:t>Expressive Query Language</a:t>
            </a:r>
          </a:p>
          <a:p>
            <a:pPr algn="r"/>
            <a:r>
              <a:rPr lang="en-US" sz="1050" dirty="0">
                <a:solidFill>
                  <a:schemeClr val="tx2"/>
                </a:solidFill>
                <a:cs typeface="Arial"/>
              </a:rPr>
              <a:t>&amp; Secondary Indexes</a:t>
            </a:r>
          </a:p>
        </p:txBody>
      </p:sp>
      <p:sp>
        <p:nvSpPr>
          <p:cNvPr id="38" name="TextBox 37"/>
          <p:cNvSpPr txBox="1"/>
          <p:nvPr/>
        </p:nvSpPr>
        <p:spPr>
          <a:xfrm>
            <a:off x="823755" y="3141017"/>
            <a:ext cx="1862295" cy="253916"/>
          </a:xfrm>
          <a:prstGeom prst="rect">
            <a:avLst/>
          </a:prstGeom>
          <a:noFill/>
          <a:effectLst/>
        </p:spPr>
        <p:txBody>
          <a:bodyPr wrap="square" rtlCol="0">
            <a:spAutoFit/>
          </a:bodyPr>
          <a:lstStyle/>
          <a:p>
            <a:pPr algn="r"/>
            <a:r>
              <a:rPr lang="en-US" sz="1050" dirty="0">
                <a:solidFill>
                  <a:schemeClr val="tx2"/>
                </a:solidFill>
                <a:latin typeface="Arial"/>
                <a:cs typeface="Arial"/>
              </a:rPr>
              <a:t>Strong Consistency</a:t>
            </a:r>
          </a:p>
        </p:txBody>
      </p:sp>
      <p:sp>
        <p:nvSpPr>
          <p:cNvPr id="39" name="TextBox 38"/>
          <p:cNvSpPr txBox="1"/>
          <p:nvPr/>
        </p:nvSpPr>
        <p:spPr>
          <a:xfrm>
            <a:off x="680578" y="4579635"/>
            <a:ext cx="2005472" cy="415498"/>
          </a:xfrm>
          <a:prstGeom prst="rect">
            <a:avLst/>
          </a:prstGeom>
          <a:noFill/>
          <a:effectLst/>
        </p:spPr>
        <p:txBody>
          <a:bodyPr wrap="square" rtlCol="0">
            <a:spAutoFit/>
          </a:bodyPr>
          <a:lstStyle/>
          <a:p>
            <a:pPr algn="r"/>
            <a:r>
              <a:rPr lang="en-US" sz="1050" dirty="0">
                <a:solidFill>
                  <a:schemeClr val="tx2"/>
                </a:solidFill>
                <a:cs typeface="Arial"/>
              </a:rPr>
              <a:t>Enterprise Management</a:t>
            </a:r>
          </a:p>
          <a:p>
            <a:pPr algn="r"/>
            <a:r>
              <a:rPr lang="en-US" sz="1050" dirty="0">
                <a:solidFill>
                  <a:schemeClr val="tx2"/>
                </a:solidFill>
                <a:cs typeface="Arial"/>
              </a:rPr>
              <a:t>&amp; Integrations</a:t>
            </a:r>
          </a:p>
        </p:txBody>
      </p:sp>
      <p:grpSp>
        <p:nvGrpSpPr>
          <p:cNvPr id="69" name="Group 68"/>
          <p:cNvGrpSpPr/>
          <p:nvPr/>
        </p:nvGrpSpPr>
        <p:grpSpPr>
          <a:xfrm>
            <a:off x="2798005" y="1500180"/>
            <a:ext cx="1101973" cy="2857500"/>
            <a:chOff x="3171072" y="1547069"/>
            <a:chExt cx="1101972" cy="2857500"/>
          </a:xfrm>
        </p:grpSpPr>
        <p:sp>
          <p:nvSpPr>
            <p:cNvPr id="70" name="object 20"/>
            <p:cNvSpPr/>
            <p:nvPr/>
          </p:nvSpPr>
          <p:spPr>
            <a:xfrm>
              <a:off x="3171072" y="1547069"/>
              <a:ext cx="1094404" cy="661102"/>
            </a:xfrm>
            <a:custGeom>
              <a:avLst/>
              <a:gdLst/>
              <a:ahLst/>
              <a:cxnLst/>
              <a:rect l="l" t="t" r="r" b="b"/>
              <a:pathLst>
                <a:path w="2874645" h="1565910">
                  <a:moveTo>
                    <a:pt x="0" y="0"/>
                  </a:moveTo>
                  <a:lnTo>
                    <a:pt x="1308839" y="0"/>
                  </a:lnTo>
                  <a:lnTo>
                    <a:pt x="2874647" y="1565807"/>
                  </a:lnTo>
                </a:path>
              </a:pathLst>
            </a:custGeom>
            <a:ln w="25130">
              <a:solidFill>
                <a:schemeClr val="accent1"/>
              </a:solidFill>
            </a:ln>
          </p:spPr>
          <p:txBody>
            <a:bodyPr wrap="square" lIns="0" tIns="0" rIns="0" bIns="0" rtlCol="0"/>
            <a:lstStyle/>
            <a:p>
              <a:endParaRPr/>
            </a:p>
          </p:txBody>
        </p:sp>
        <p:sp>
          <p:nvSpPr>
            <p:cNvPr id="71" name="object 22"/>
            <p:cNvSpPr/>
            <p:nvPr/>
          </p:nvSpPr>
          <p:spPr>
            <a:xfrm flipV="1">
              <a:off x="3178641" y="2857763"/>
              <a:ext cx="1012360" cy="118529"/>
            </a:xfrm>
            <a:custGeom>
              <a:avLst/>
              <a:gdLst/>
              <a:ahLst/>
              <a:cxnLst/>
              <a:rect l="l" t="t" r="r" b="b"/>
              <a:pathLst>
                <a:path w="2078990">
                  <a:moveTo>
                    <a:pt x="2078776" y="0"/>
                  </a:moveTo>
                  <a:lnTo>
                    <a:pt x="0" y="0"/>
                  </a:lnTo>
                </a:path>
              </a:pathLst>
            </a:custGeom>
            <a:ln w="25130">
              <a:solidFill>
                <a:schemeClr val="accent1"/>
              </a:solidFill>
            </a:ln>
          </p:spPr>
          <p:txBody>
            <a:bodyPr wrap="square" lIns="0" tIns="0" rIns="0" bIns="0" rtlCol="0"/>
            <a:lstStyle/>
            <a:p>
              <a:endParaRPr/>
            </a:p>
          </p:txBody>
        </p:sp>
        <p:sp>
          <p:nvSpPr>
            <p:cNvPr id="72" name="object 20"/>
            <p:cNvSpPr/>
            <p:nvPr/>
          </p:nvSpPr>
          <p:spPr>
            <a:xfrm flipV="1">
              <a:off x="3178640" y="3743467"/>
              <a:ext cx="1094404" cy="661102"/>
            </a:xfrm>
            <a:custGeom>
              <a:avLst/>
              <a:gdLst/>
              <a:ahLst/>
              <a:cxnLst/>
              <a:rect l="l" t="t" r="r" b="b"/>
              <a:pathLst>
                <a:path w="2874645" h="1565910">
                  <a:moveTo>
                    <a:pt x="0" y="0"/>
                  </a:moveTo>
                  <a:lnTo>
                    <a:pt x="1308839" y="0"/>
                  </a:lnTo>
                  <a:lnTo>
                    <a:pt x="2874647" y="1565807"/>
                  </a:lnTo>
                </a:path>
              </a:pathLst>
            </a:custGeom>
            <a:ln w="25130">
              <a:solidFill>
                <a:schemeClr val="accent1"/>
              </a:solidFill>
            </a:ln>
          </p:spPr>
          <p:txBody>
            <a:bodyPr wrap="square" lIns="0" tIns="0" rIns="0" bIns="0" rtlCol="0"/>
            <a:lstStyle/>
            <a:p>
              <a:endParaRPr/>
            </a:p>
          </p:txBody>
        </p:sp>
      </p:grpSp>
      <p:cxnSp>
        <p:nvCxnSpPr>
          <p:cNvPr id="35" name="Straight Connector 34"/>
          <p:cNvCxnSpPr/>
          <p:nvPr/>
        </p:nvCxnSpPr>
        <p:spPr>
          <a:xfrm>
            <a:off x="354341" y="211873"/>
            <a:ext cx="102870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flipH="1">
            <a:off x="3966883" y="2241508"/>
            <a:ext cx="1210235" cy="1371600"/>
          </a:xfrm>
          <a:prstGeom prst="rect">
            <a:avLst/>
          </a:prstGeom>
          <a:effectLst>
            <a:outerShdw blurRad="50800" dist="76200" dir="5400000" algn="t" rotWithShape="0">
              <a:prstClr val="black">
                <a:alpha val="5000"/>
              </a:prstClr>
            </a:outerShdw>
          </a:effectLst>
        </p:spPr>
      </p:pic>
      <p:pic>
        <p:nvPicPr>
          <p:cNvPr id="14" name="Picture 13"/>
          <p:cNvPicPr>
            <a:picLocks noChangeAspect="1"/>
          </p:cNvPicPr>
          <p:nvPr/>
        </p:nvPicPr>
        <p:blipFill>
          <a:blip r:embed="rId4"/>
          <a:stretch>
            <a:fillRect/>
          </a:stretch>
        </p:blipFill>
        <p:spPr>
          <a:xfrm>
            <a:off x="2343150" y="2770145"/>
            <a:ext cx="342900" cy="314325"/>
          </a:xfrm>
          <a:prstGeom prst="rect">
            <a:avLst/>
          </a:prstGeom>
        </p:spPr>
      </p:pic>
      <p:pic>
        <p:nvPicPr>
          <p:cNvPr id="15" name="Picture 14"/>
          <p:cNvPicPr>
            <a:picLocks noChangeAspect="1"/>
          </p:cNvPicPr>
          <p:nvPr/>
        </p:nvPicPr>
        <p:blipFill>
          <a:blip r:embed="rId5"/>
          <a:stretch>
            <a:fillRect/>
          </a:stretch>
        </p:blipFill>
        <p:spPr>
          <a:xfrm>
            <a:off x="2343150" y="4183402"/>
            <a:ext cx="342900" cy="342900"/>
          </a:xfrm>
          <a:prstGeom prst="rect">
            <a:avLst/>
          </a:prstGeom>
        </p:spPr>
      </p:pic>
      <p:pic>
        <p:nvPicPr>
          <p:cNvPr id="16" name="Picture 15"/>
          <p:cNvPicPr>
            <a:picLocks noChangeAspect="1"/>
          </p:cNvPicPr>
          <p:nvPr/>
        </p:nvPicPr>
        <p:blipFill>
          <a:blip r:embed="rId6"/>
          <a:stretch>
            <a:fillRect/>
          </a:stretch>
        </p:blipFill>
        <p:spPr>
          <a:xfrm>
            <a:off x="2343150" y="1328314"/>
            <a:ext cx="342900" cy="342900"/>
          </a:xfrm>
          <a:prstGeom prst="rect">
            <a:avLst/>
          </a:prstGeom>
        </p:spPr>
      </p:pic>
    </p:spTree>
    <p:extLst>
      <p:ext uri="{BB962C8B-B14F-4D97-AF65-F5344CB8AC3E}">
        <p14:creationId xmlns:p14="http://schemas.microsoft.com/office/powerpoint/2010/main" val="14931569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400" y="0"/>
            <a:ext cx="8229600" cy="857250"/>
          </a:xfrm>
        </p:spPr>
        <p:txBody>
          <a:bodyPr>
            <a:normAutofit/>
          </a:bodyPr>
          <a:lstStyle/>
          <a:p>
            <a:pPr algn="l"/>
            <a:r>
              <a:rPr lang="en-US" dirty="0" smtClean="0"/>
              <a:t>Compass: The GUI for MongoDB</a:t>
            </a:r>
            <a:endParaRPr lang="en-US" dirty="0"/>
          </a:p>
        </p:txBody>
      </p:sp>
      <p:pic>
        <p:nvPicPr>
          <p:cNvPr id="5" name="Picture 4" descr="Compass_Build_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452" y="1504950"/>
            <a:ext cx="4811869" cy="2935112"/>
          </a:xfrm>
          <a:prstGeom prst="rect">
            <a:avLst/>
          </a:prstGeom>
          <a:ln>
            <a:solidFill>
              <a:schemeClr val="tx1">
                <a:lumMod val="50000"/>
                <a:lumOff val="50000"/>
              </a:schemeClr>
            </a:solidFill>
          </a:ln>
        </p:spPr>
      </p:pic>
      <p:sp>
        <p:nvSpPr>
          <p:cNvPr id="6" name="Content Placeholder 4"/>
          <p:cNvSpPr txBox="1">
            <a:spLocks/>
          </p:cNvSpPr>
          <p:nvPr/>
        </p:nvSpPr>
        <p:spPr>
          <a:xfrm>
            <a:off x="5562601" y="1139375"/>
            <a:ext cx="3352800" cy="3489776"/>
          </a:xfrm>
          <a:prstGeom prst="rect">
            <a:avLst/>
          </a:prstGeom>
        </p:spPr>
        <p:txBody>
          <a:bodyPr vert="horz" lIns="121917" tIns="60958" rIns="121917" bIns="60958" rtlCol="0" anchor="ctr">
            <a:normAutofit/>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400" dirty="0"/>
              <a:t>Visually explore your data. Run ad hoc queries in seconds</a:t>
            </a:r>
            <a:r>
              <a:rPr lang="en-US" sz="1400" dirty="0" smtClean="0"/>
              <a:t>.</a:t>
            </a:r>
          </a:p>
          <a:p>
            <a:pPr marL="0" indent="0">
              <a:buNone/>
            </a:pPr>
            <a:endParaRPr lang="en-US" sz="1400" dirty="0"/>
          </a:p>
          <a:p>
            <a:pPr marL="0" indent="0">
              <a:buNone/>
            </a:pPr>
            <a:r>
              <a:rPr lang="en-US" sz="1400" dirty="0" smtClean="0"/>
              <a:t>Compass </a:t>
            </a:r>
            <a:r>
              <a:rPr lang="en-US" sz="1400" dirty="0"/>
              <a:t>empowers you to make smarter decisions about indexing, document validation, and more. </a:t>
            </a:r>
            <a:endParaRPr lang="en-US" sz="1400" dirty="0" smtClean="0"/>
          </a:p>
          <a:p>
            <a:pPr marL="0" indent="0">
              <a:buNone/>
            </a:pPr>
            <a:endParaRPr lang="en-US" sz="1400" dirty="0"/>
          </a:p>
          <a:p>
            <a:pPr marL="0" indent="0">
              <a:buNone/>
            </a:pPr>
            <a:r>
              <a:rPr lang="en-US" sz="1400" dirty="0" smtClean="0"/>
              <a:t>No </a:t>
            </a:r>
            <a:r>
              <a:rPr lang="en-US" sz="1400" dirty="0"/>
              <a:t>command line needed.</a:t>
            </a:r>
            <a:endParaRPr lang="en-US" sz="1400" b="1" dirty="0"/>
          </a:p>
          <a:p>
            <a:pPr marL="0" indent="0">
              <a:lnSpc>
                <a:spcPct val="150000"/>
              </a:lnSpc>
              <a:buNone/>
            </a:pPr>
            <a:endParaRPr lang="en-US" sz="1400" b="1" dirty="0">
              <a:solidFill>
                <a:srgbClr val="494747"/>
              </a:solidFill>
            </a:endParaRPr>
          </a:p>
        </p:txBody>
      </p:sp>
    </p:spTree>
    <p:extLst>
      <p:ext uri="{BB962C8B-B14F-4D97-AF65-F5344CB8AC3E}">
        <p14:creationId xmlns:p14="http://schemas.microsoft.com/office/powerpoint/2010/main" val="28205392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400" y="1986"/>
            <a:ext cx="8229600" cy="857250"/>
          </a:xfrm>
        </p:spPr>
        <p:txBody>
          <a:bodyPr>
            <a:normAutofit/>
          </a:bodyPr>
          <a:lstStyle/>
          <a:p>
            <a:pPr algn="l"/>
            <a:r>
              <a:rPr lang="en-US" dirty="0" smtClean="0"/>
              <a:t>How It Works</a:t>
            </a:r>
            <a:endParaRPr lang="en-US" dirty="0"/>
          </a:p>
        </p:txBody>
      </p:sp>
      <p:pic>
        <p:nvPicPr>
          <p:cNvPr id="2" name="Picture 1" descr="ops_manager_monitor cop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1352550"/>
            <a:ext cx="2386369" cy="1462486"/>
          </a:xfrm>
          <a:prstGeom prst="rect">
            <a:avLst/>
          </a:prstGeom>
          <a:ln>
            <a:solidFill>
              <a:schemeClr val="tx1">
                <a:alpha val="50000"/>
              </a:schemeClr>
            </a:solidFill>
          </a:ln>
        </p:spPr>
      </p:pic>
      <p:sp>
        <p:nvSpPr>
          <p:cNvPr id="6" name="Shape 170"/>
          <p:cNvSpPr/>
          <p:nvPr/>
        </p:nvSpPr>
        <p:spPr>
          <a:xfrm>
            <a:off x="3849300" y="1820564"/>
            <a:ext cx="1029900" cy="634800"/>
          </a:xfrm>
          <a:prstGeom prst="roundRect">
            <a:avLst>
              <a:gd name="adj" fmla="val 16667"/>
            </a:avLst>
          </a:prstGeom>
          <a:solidFill>
            <a:srgbClr val="FFFFFF"/>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smtClean="0">
                <a:latin typeface="Arial"/>
                <a:cs typeface="Arial"/>
              </a:rPr>
              <a:t>Ops Manager</a:t>
            </a:r>
            <a:endParaRPr lang="en" sz="1100" dirty="0">
              <a:latin typeface="Arial"/>
              <a:cs typeface="Arial"/>
            </a:endParaRPr>
          </a:p>
        </p:txBody>
      </p:sp>
      <p:sp>
        <p:nvSpPr>
          <p:cNvPr id="31" name="Shape 177"/>
          <p:cNvSpPr/>
          <p:nvPr/>
        </p:nvSpPr>
        <p:spPr>
          <a:xfrm>
            <a:off x="1870217" y="3619500"/>
            <a:ext cx="1592934" cy="685800"/>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err="1" smtClean="0">
                <a:latin typeface="Arial"/>
                <a:cs typeface="Arial"/>
              </a:rPr>
              <a:t>mongod</a:t>
            </a:r>
            <a:endParaRPr lang="en" sz="1100" dirty="0">
              <a:latin typeface="Arial"/>
              <a:cs typeface="Arial"/>
            </a:endParaRPr>
          </a:p>
        </p:txBody>
      </p:sp>
      <p:sp>
        <p:nvSpPr>
          <p:cNvPr id="33" name="Shape 177"/>
          <p:cNvSpPr/>
          <p:nvPr/>
        </p:nvSpPr>
        <p:spPr>
          <a:xfrm>
            <a:off x="5257800" y="3619500"/>
            <a:ext cx="1592934" cy="685800"/>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err="1" smtClean="0">
                <a:latin typeface="Arial"/>
                <a:cs typeface="Arial"/>
              </a:rPr>
              <a:t>mongod</a:t>
            </a:r>
            <a:endParaRPr lang="en" sz="1100" dirty="0">
              <a:latin typeface="Arial"/>
              <a:cs typeface="Arial"/>
            </a:endParaRPr>
          </a:p>
        </p:txBody>
      </p:sp>
      <p:sp>
        <p:nvSpPr>
          <p:cNvPr id="32" name="Shape 177"/>
          <p:cNvSpPr/>
          <p:nvPr/>
        </p:nvSpPr>
        <p:spPr>
          <a:xfrm>
            <a:off x="3567783" y="3619500"/>
            <a:ext cx="1592934" cy="685800"/>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err="1" smtClean="0">
                <a:latin typeface="Arial"/>
                <a:cs typeface="Arial"/>
              </a:rPr>
              <a:t>mongod</a:t>
            </a:r>
            <a:endParaRPr lang="en" sz="1100" dirty="0">
              <a:latin typeface="Arial"/>
              <a:cs typeface="Arial"/>
            </a:endParaRPr>
          </a:p>
        </p:txBody>
      </p:sp>
      <p:sp>
        <p:nvSpPr>
          <p:cNvPr id="7" name="Shape 177"/>
          <p:cNvSpPr/>
          <p:nvPr/>
        </p:nvSpPr>
        <p:spPr>
          <a:xfrm>
            <a:off x="2151734" y="3314700"/>
            <a:ext cx="1029900" cy="443399"/>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smtClean="0">
                <a:latin typeface="Arial"/>
                <a:cs typeface="Arial"/>
              </a:rPr>
              <a:t>Agent</a:t>
            </a:r>
            <a:endParaRPr lang="en" sz="1100" dirty="0">
              <a:latin typeface="Arial"/>
              <a:cs typeface="Arial"/>
            </a:endParaRPr>
          </a:p>
        </p:txBody>
      </p:sp>
      <p:sp>
        <p:nvSpPr>
          <p:cNvPr id="8" name="Shape 178"/>
          <p:cNvSpPr/>
          <p:nvPr/>
        </p:nvSpPr>
        <p:spPr>
          <a:xfrm>
            <a:off x="3849300" y="3333750"/>
            <a:ext cx="1029900" cy="443399"/>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smtClean="0">
                <a:latin typeface="Arial"/>
                <a:cs typeface="Arial"/>
              </a:rPr>
              <a:t>Agent</a:t>
            </a:r>
            <a:endParaRPr lang="en" sz="1100" dirty="0">
              <a:latin typeface="Arial"/>
              <a:cs typeface="Arial"/>
            </a:endParaRPr>
          </a:p>
        </p:txBody>
      </p:sp>
      <p:sp>
        <p:nvSpPr>
          <p:cNvPr id="9" name="Shape 178"/>
          <p:cNvSpPr/>
          <p:nvPr/>
        </p:nvSpPr>
        <p:spPr>
          <a:xfrm>
            <a:off x="5539317" y="3333750"/>
            <a:ext cx="1029900" cy="443399"/>
          </a:xfrm>
          <a:prstGeom prst="rect">
            <a:avLst/>
          </a:prstGeom>
          <a:solidFill>
            <a:srgbClr val="FFFFFF"/>
          </a:solidFill>
          <a:ln w="19050" cap="flat">
            <a:solidFill>
              <a:srgbClr val="38761D"/>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100" dirty="0" smtClean="0">
                <a:latin typeface="Arial"/>
                <a:cs typeface="Arial"/>
              </a:rPr>
              <a:t>Agent</a:t>
            </a:r>
            <a:endParaRPr lang="en" sz="1100" dirty="0">
              <a:latin typeface="Arial"/>
              <a:cs typeface="Arial"/>
            </a:endParaRPr>
          </a:p>
        </p:txBody>
      </p:sp>
      <p:cxnSp>
        <p:nvCxnSpPr>
          <p:cNvPr id="10" name="Straight Arrow Connector 9"/>
          <p:cNvCxnSpPr>
            <a:stCxn id="6" idx="2"/>
            <a:endCxn id="7" idx="0"/>
          </p:cNvCxnSpPr>
          <p:nvPr/>
        </p:nvCxnSpPr>
        <p:spPr>
          <a:xfrm flipH="1">
            <a:off x="2666684" y="2455364"/>
            <a:ext cx="1697566" cy="859336"/>
          </a:xfrm>
          <a:prstGeom prst="straightConnector1">
            <a:avLst/>
          </a:prstGeom>
          <a:ln>
            <a:solidFill>
              <a:schemeClr val="bg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2"/>
            <a:endCxn id="8" idx="0"/>
          </p:cNvCxnSpPr>
          <p:nvPr/>
        </p:nvCxnSpPr>
        <p:spPr>
          <a:xfrm>
            <a:off x="4364250" y="2455364"/>
            <a:ext cx="0" cy="878386"/>
          </a:xfrm>
          <a:prstGeom prst="straightConnector1">
            <a:avLst/>
          </a:prstGeom>
          <a:ln>
            <a:solidFill>
              <a:schemeClr val="bg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stCxn id="6" idx="2"/>
            <a:endCxn id="9" idx="0"/>
          </p:cNvCxnSpPr>
          <p:nvPr/>
        </p:nvCxnSpPr>
        <p:spPr>
          <a:xfrm>
            <a:off x="4364250" y="2455364"/>
            <a:ext cx="1690017" cy="878386"/>
          </a:xfrm>
          <a:prstGeom prst="straightConnector1">
            <a:avLst/>
          </a:prstGeom>
          <a:ln>
            <a:solidFill>
              <a:schemeClr val="bg1">
                <a:lumMod val="50000"/>
              </a:schemeClr>
            </a:solidFill>
            <a:tailEnd type="triangle" w="lg"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39665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Shape 144"/>
          <p:cNvSpPr txBox="1">
            <a:spLocks noGrp="1"/>
          </p:cNvSpPr>
          <p:nvPr>
            <p:ph type="title"/>
          </p:nvPr>
        </p:nvSpPr>
        <p:spPr>
          <a:xfrm>
            <a:off x="0" y="0"/>
            <a:ext cx="8520599" cy="572699"/>
          </a:xfrm>
          <a:prstGeom prst="rect">
            <a:avLst/>
          </a:prstGeom>
        </p:spPr>
        <p:txBody>
          <a:bodyPr lIns="91425" tIns="91425" rIns="91425" bIns="91425" anchor="t" anchorCtr="0">
            <a:noAutofit/>
          </a:bodyPr>
          <a:lstStyle/>
          <a:p>
            <a:pPr lvl="0" algn="l">
              <a:spcBef>
                <a:spcPts val="0"/>
              </a:spcBef>
              <a:buNone/>
            </a:pPr>
            <a:r>
              <a:rPr lang="en" dirty="0"/>
              <a:t>Monitoring: </a:t>
            </a:r>
            <a:r>
              <a:rPr lang="en" b="1" dirty="0">
                <a:solidFill>
                  <a:srgbClr val="980000"/>
                </a:solidFill>
              </a:rPr>
              <a:t>Without </a:t>
            </a:r>
            <a:r>
              <a:rPr lang="en" dirty="0"/>
              <a:t>Ops Manager</a:t>
            </a:r>
          </a:p>
        </p:txBody>
      </p:sp>
      <p:pic>
        <p:nvPicPr>
          <p:cNvPr id="145" name="Shape 145"/>
          <p:cNvPicPr preferRelativeResize="0"/>
          <p:nvPr/>
        </p:nvPicPr>
        <p:blipFill>
          <a:blip r:embed="rId3">
            <a:alphaModFix/>
          </a:blip>
          <a:stretch>
            <a:fillRect/>
          </a:stretch>
        </p:blipFill>
        <p:spPr>
          <a:xfrm>
            <a:off x="1664449" y="1152475"/>
            <a:ext cx="6242446" cy="3691774"/>
          </a:xfrm>
          <a:prstGeom prst="rect">
            <a:avLst/>
          </a:prstGeom>
          <a:noFill/>
          <a:ln>
            <a:noFill/>
          </a:ln>
        </p:spPr>
      </p:pic>
    </p:spTree>
    <p:extLst>
      <p:ext uri="{BB962C8B-B14F-4D97-AF65-F5344CB8AC3E}">
        <p14:creationId xmlns:p14="http://schemas.microsoft.com/office/powerpoint/2010/main" val="1114264827"/>
      </p:ext>
    </p:extLst>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0" y="0"/>
            <a:ext cx="8520599" cy="572699"/>
          </a:xfrm>
          <a:prstGeom prst="rect">
            <a:avLst/>
          </a:prstGeom>
        </p:spPr>
        <p:txBody>
          <a:bodyPr lIns="91425" tIns="91425" rIns="91425" bIns="91425" anchor="t" anchorCtr="0">
            <a:noAutofit/>
          </a:bodyPr>
          <a:lstStyle/>
          <a:p>
            <a:pPr lvl="0" algn="l">
              <a:spcBef>
                <a:spcPts val="0"/>
              </a:spcBef>
              <a:buNone/>
            </a:pPr>
            <a:r>
              <a:rPr lang="en" dirty="0"/>
              <a:t>Monitoring: </a:t>
            </a:r>
            <a:r>
              <a:rPr lang="en" dirty="0">
                <a:solidFill>
                  <a:schemeClr val="accent2"/>
                </a:solidFill>
              </a:rPr>
              <a:t>With</a:t>
            </a:r>
            <a:r>
              <a:rPr lang="en" dirty="0"/>
              <a:t> Ops Manager</a:t>
            </a:r>
          </a:p>
        </p:txBody>
      </p:sp>
      <p:sp>
        <p:nvSpPr>
          <p:cNvPr id="157" name="Shape 15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228600" rtl="0">
              <a:spcBef>
                <a:spcPts val="0"/>
              </a:spcBef>
            </a:pPr>
            <a:r>
              <a:rPr lang="en"/>
              <a:t>Track 100+ metrics (e.g., memory, locks) </a:t>
            </a:r>
          </a:p>
          <a:p>
            <a:pPr marL="457200" lvl="0" indent="-228600" rtl="0">
              <a:spcBef>
                <a:spcPts val="0"/>
              </a:spcBef>
            </a:pPr>
            <a:r>
              <a:rPr lang="en"/>
              <a:t>Dozens of charts</a:t>
            </a:r>
          </a:p>
          <a:p>
            <a:pPr marL="457200" lvl="0" indent="-228600" rtl="0">
              <a:spcBef>
                <a:spcPts val="0"/>
              </a:spcBef>
            </a:pPr>
            <a:r>
              <a:rPr lang="en"/>
              <a:t>Alerts</a:t>
            </a:r>
          </a:p>
          <a:p>
            <a:pPr lvl="0" rtl="0">
              <a:spcBef>
                <a:spcPts val="0"/>
              </a:spcBef>
              <a:buNone/>
            </a:pPr>
            <a:r>
              <a:rPr lang="en" b="1"/>
              <a:t>PLUS</a:t>
            </a:r>
          </a:p>
          <a:p>
            <a:pPr marL="457200" lvl="0" indent="-228600" rtl="0">
              <a:spcBef>
                <a:spcPts val="0"/>
              </a:spcBef>
            </a:pPr>
            <a:r>
              <a:rPr lang="en"/>
              <a:t>APIs to for APM integration</a:t>
            </a:r>
          </a:p>
          <a:p>
            <a:pPr marL="457200" lvl="0" indent="-228600" rtl="0">
              <a:spcBef>
                <a:spcPts val="0"/>
              </a:spcBef>
            </a:pPr>
            <a:r>
              <a:rPr lang="en"/>
              <a:t>Out of the box integration with New Relic</a:t>
            </a:r>
          </a:p>
          <a:p>
            <a:pPr lvl="0" rtl="0">
              <a:spcBef>
                <a:spcPts val="0"/>
              </a:spcBef>
              <a:buNone/>
            </a:pPr>
            <a:r>
              <a:rPr lang="en" b="1">
                <a:solidFill>
                  <a:srgbClr val="6AA84F"/>
                </a:solidFill>
              </a:rPr>
              <a:t>A much easier way to optimize performance, plan for capacity, and diagnose problems. </a:t>
            </a:r>
          </a:p>
        </p:txBody>
      </p:sp>
    </p:spTree>
    <p:extLst>
      <p:ext uri="{BB962C8B-B14F-4D97-AF65-F5344CB8AC3E}">
        <p14:creationId xmlns:p14="http://schemas.microsoft.com/office/powerpoint/2010/main" val="1935332443"/>
      </p:ext>
    </p:extLst>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0" y="31750"/>
            <a:ext cx="8520599" cy="572699"/>
          </a:xfrm>
          <a:prstGeom prst="rect">
            <a:avLst/>
          </a:prstGeom>
        </p:spPr>
        <p:txBody>
          <a:bodyPr lIns="91425" tIns="91425" rIns="91425" bIns="91425" anchor="t" anchorCtr="0">
            <a:noAutofit/>
          </a:bodyPr>
          <a:lstStyle/>
          <a:p>
            <a:pPr lvl="0" algn="l" rtl="0">
              <a:spcBef>
                <a:spcPts val="0"/>
              </a:spcBef>
              <a:buNone/>
            </a:pPr>
            <a:r>
              <a:rPr lang="en"/>
              <a:t>Monitoring: Ops Manager UI</a:t>
            </a:r>
          </a:p>
        </p:txBody>
      </p:sp>
      <p:pic>
        <p:nvPicPr>
          <p:cNvPr id="163" name="Shape 163"/>
          <p:cNvPicPr preferRelativeResize="0"/>
          <p:nvPr/>
        </p:nvPicPr>
        <p:blipFill>
          <a:blip r:embed="rId3">
            <a:alphaModFix/>
          </a:blip>
          <a:stretch>
            <a:fillRect/>
          </a:stretch>
        </p:blipFill>
        <p:spPr>
          <a:xfrm>
            <a:off x="1724400" y="1109300"/>
            <a:ext cx="5819750" cy="3714724"/>
          </a:xfrm>
          <a:prstGeom prst="rect">
            <a:avLst/>
          </a:prstGeom>
          <a:noFill/>
          <a:ln>
            <a:noFill/>
          </a:ln>
        </p:spPr>
      </p:pic>
    </p:spTree>
    <p:extLst>
      <p:ext uri="{BB962C8B-B14F-4D97-AF65-F5344CB8AC3E}">
        <p14:creationId xmlns:p14="http://schemas.microsoft.com/office/powerpoint/2010/main" val="1876751151"/>
      </p:ext>
    </p:extLst>
  </p:cSld>
  <p:clrMapOvr>
    <a:masterClrMapping/>
  </p:clrMapOvr>
  <p:transition spd="slow">
    <p:cut/>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0" y="6350"/>
            <a:ext cx="9144000" cy="572699"/>
          </a:xfrm>
          <a:prstGeom prst="rect">
            <a:avLst/>
          </a:prstGeom>
        </p:spPr>
        <p:txBody>
          <a:bodyPr lIns="91425" tIns="91425" rIns="91425" bIns="91425" anchor="t" anchorCtr="0">
            <a:noAutofit/>
          </a:bodyPr>
          <a:lstStyle/>
          <a:p>
            <a:pPr lvl="0" algn="l" rtl="0">
              <a:spcBef>
                <a:spcPts val="0"/>
              </a:spcBef>
              <a:buNone/>
            </a:pPr>
            <a:r>
              <a:rPr lang="en"/>
              <a:t>Query Optimization: </a:t>
            </a:r>
            <a:r>
              <a:rPr lang="en" b="1">
                <a:solidFill>
                  <a:srgbClr val="980000"/>
                </a:solidFill>
              </a:rPr>
              <a:t>Without</a:t>
            </a:r>
            <a:r>
              <a:rPr lang="en"/>
              <a:t> Ops Manager (VQP)</a:t>
            </a:r>
          </a:p>
        </p:txBody>
      </p:sp>
      <p:pic>
        <p:nvPicPr>
          <p:cNvPr id="276" name="Shape 276"/>
          <p:cNvPicPr preferRelativeResize="0"/>
          <p:nvPr/>
        </p:nvPicPr>
        <p:blipFill rotWithShape="1">
          <a:blip r:embed="rId3">
            <a:alphaModFix/>
          </a:blip>
          <a:srcRect l="51472" r="1550"/>
          <a:stretch/>
        </p:blipFill>
        <p:spPr>
          <a:xfrm>
            <a:off x="1400674" y="1156225"/>
            <a:ext cx="6145574" cy="3597500"/>
          </a:xfrm>
          <a:prstGeom prst="rect">
            <a:avLst/>
          </a:prstGeom>
          <a:noFill/>
          <a:ln>
            <a:noFill/>
          </a:ln>
        </p:spPr>
      </p:pic>
    </p:spTree>
    <p:extLst>
      <p:ext uri="{BB962C8B-B14F-4D97-AF65-F5344CB8AC3E}">
        <p14:creationId xmlns:p14="http://schemas.microsoft.com/office/powerpoint/2010/main" val="417230600"/>
      </p:ext>
    </p:extLst>
  </p:cSld>
  <p:clrMapOvr>
    <a:masterClrMapping/>
  </p:clrMapOvr>
  <p:transition spd="slow">
    <p:cut/>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0" y="0"/>
            <a:ext cx="9144000" cy="572699"/>
          </a:xfrm>
          <a:prstGeom prst="rect">
            <a:avLst/>
          </a:prstGeom>
        </p:spPr>
        <p:txBody>
          <a:bodyPr lIns="91425" tIns="91425" rIns="91425" bIns="91425" anchor="t" anchorCtr="0">
            <a:noAutofit/>
          </a:bodyPr>
          <a:lstStyle/>
          <a:p>
            <a:pPr lvl="0" algn="l" rtl="0">
              <a:spcBef>
                <a:spcPts val="0"/>
              </a:spcBef>
              <a:buNone/>
            </a:pPr>
            <a:r>
              <a:rPr lang="en" dirty="0"/>
              <a:t>Query Optimization: </a:t>
            </a:r>
            <a:r>
              <a:rPr lang="en" b="1" dirty="0">
                <a:solidFill>
                  <a:srgbClr val="6AA84F"/>
                </a:solidFill>
              </a:rPr>
              <a:t>With</a:t>
            </a:r>
            <a:r>
              <a:rPr lang="en" dirty="0"/>
              <a:t> Ops Manager (VQP)</a:t>
            </a:r>
          </a:p>
        </p:txBody>
      </p:sp>
      <p:pic>
        <p:nvPicPr>
          <p:cNvPr id="283" name="Shape 283"/>
          <p:cNvPicPr preferRelativeResize="0"/>
          <p:nvPr/>
        </p:nvPicPr>
        <p:blipFill>
          <a:blip r:embed="rId3">
            <a:alphaModFix/>
          </a:blip>
          <a:stretch>
            <a:fillRect/>
          </a:stretch>
        </p:blipFill>
        <p:spPr>
          <a:xfrm>
            <a:off x="1518362" y="1225750"/>
            <a:ext cx="6107275" cy="3747475"/>
          </a:xfrm>
          <a:prstGeom prst="rect">
            <a:avLst/>
          </a:prstGeom>
          <a:noFill/>
          <a:ln>
            <a:noFill/>
          </a:ln>
        </p:spPr>
      </p:pic>
    </p:spTree>
    <p:extLst>
      <p:ext uri="{BB962C8B-B14F-4D97-AF65-F5344CB8AC3E}">
        <p14:creationId xmlns:p14="http://schemas.microsoft.com/office/powerpoint/2010/main" val="579060670"/>
      </p:ext>
    </p:extLst>
  </p:cSld>
  <p:clrMapOvr>
    <a:masterClrMapping/>
  </p:clrMapOvr>
  <p:transition spd="slow">
    <p:cut/>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Shape 293"/>
          <p:cNvSpPr txBox="1">
            <a:spLocks noGrp="1"/>
          </p:cNvSpPr>
          <p:nvPr>
            <p:ph type="title"/>
          </p:nvPr>
        </p:nvSpPr>
        <p:spPr>
          <a:xfrm>
            <a:off x="0" y="0"/>
            <a:ext cx="9144000" cy="819150"/>
          </a:xfrm>
          <a:prstGeom prst="rect">
            <a:avLst/>
          </a:prstGeom>
        </p:spPr>
        <p:txBody>
          <a:bodyPr lIns="91425" tIns="91425" rIns="91425" bIns="91425" anchor="t" anchorCtr="0">
            <a:noAutofit/>
          </a:bodyPr>
          <a:lstStyle/>
          <a:p>
            <a:pPr lvl="0" algn="l" rtl="0">
              <a:spcBef>
                <a:spcPts val="0"/>
              </a:spcBef>
              <a:buNone/>
            </a:pPr>
            <a:r>
              <a:rPr lang="en" dirty="0"/>
              <a:t>Query Optimization: Without Ops Manager (Index Suggestions) </a:t>
            </a:r>
          </a:p>
        </p:txBody>
      </p:sp>
      <p:pic>
        <p:nvPicPr>
          <p:cNvPr id="294" name="Shape 294"/>
          <p:cNvPicPr preferRelativeResize="0"/>
          <p:nvPr/>
        </p:nvPicPr>
        <p:blipFill>
          <a:blip r:embed="rId3">
            <a:alphaModFix/>
          </a:blip>
          <a:stretch>
            <a:fillRect/>
          </a:stretch>
        </p:blipFill>
        <p:spPr>
          <a:xfrm>
            <a:off x="1856300" y="1063375"/>
            <a:ext cx="5749100" cy="3794400"/>
          </a:xfrm>
          <a:prstGeom prst="rect">
            <a:avLst/>
          </a:prstGeom>
          <a:noFill/>
          <a:ln>
            <a:noFill/>
          </a:ln>
        </p:spPr>
      </p:pic>
    </p:spTree>
    <p:extLst>
      <p:ext uri="{BB962C8B-B14F-4D97-AF65-F5344CB8AC3E}">
        <p14:creationId xmlns:p14="http://schemas.microsoft.com/office/powerpoint/2010/main" val="1475709816"/>
      </p:ext>
    </p:extLst>
  </p:cSld>
  <p:clrMapOvr>
    <a:masterClrMapping/>
  </p:clrMapOvr>
  <p:transition spd="slow">
    <p:cu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0" y="0"/>
            <a:ext cx="9144000" cy="895350"/>
          </a:xfrm>
          <a:prstGeom prst="rect">
            <a:avLst/>
          </a:prstGeom>
        </p:spPr>
        <p:txBody>
          <a:bodyPr lIns="91425" tIns="91425" rIns="91425" bIns="91425" anchor="t" anchorCtr="0">
            <a:noAutofit/>
          </a:bodyPr>
          <a:lstStyle/>
          <a:p>
            <a:pPr lvl="0" algn="l" rtl="0">
              <a:spcBef>
                <a:spcPts val="0"/>
              </a:spcBef>
              <a:buNone/>
            </a:pPr>
            <a:r>
              <a:rPr lang="en" dirty="0"/>
              <a:t>Query Optimization: With Ops Manager (Index Suggestions) </a:t>
            </a:r>
          </a:p>
        </p:txBody>
      </p:sp>
      <p:pic>
        <p:nvPicPr>
          <p:cNvPr id="301" name="Shape 301"/>
          <p:cNvPicPr preferRelativeResize="0"/>
          <p:nvPr/>
        </p:nvPicPr>
        <p:blipFill>
          <a:blip r:embed="rId3">
            <a:alphaModFix/>
          </a:blip>
          <a:stretch>
            <a:fillRect/>
          </a:stretch>
        </p:blipFill>
        <p:spPr>
          <a:xfrm>
            <a:off x="1390885" y="1276897"/>
            <a:ext cx="6362224" cy="3576300"/>
          </a:xfrm>
          <a:prstGeom prst="rect">
            <a:avLst/>
          </a:prstGeom>
          <a:noFill/>
          <a:ln>
            <a:noFill/>
          </a:ln>
        </p:spPr>
      </p:pic>
    </p:spTree>
    <p:extLst>
      <p:ext uri="{BB962C8B-B14F-4D97-AF65-F5344CB8AC3E}">
        <p14:creationId xmlns:p14="http://schemas.microsoft.com/office/powerpoint/2010/main" val="295920749"/>
      </p:ext>
    </p:extLst>
  </p:cSld>
  <p:clrMapOvr>
    <a:masterClrMapping/>
  </p:clrMapOvr>
  <p:transition spd="slow">
    <p:cut/>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Shape 311"/>
          <p:cNvSpPr txBox="1">
            <a:spLocks noGrp="1"/>
          </p:cNvSpPr>
          <p:nvPr>
            <p:ph type="title"/>
          </p:nvPr>
        </p:nvSpPr>
        <p:spPr>
          <a:xfrm>
            <a:off x="0" y="1"/>
            <a:ext cx="9144000" cy="937321"/>
          </a:xfrm>
          <a:prstGeom prst="rect">
            <a:avLst/>
          </a:prstGeom>
        </p:spPr>
        <p:txBody>
          <a:bodyPr lIns="91425" tIns="91425" rIns="91425" bIns="91425" anchor="t" anchorCtr="0">
            <a:noAutofit/>
          </a:bodyPr>
          <a:lstStyle/>
          <a:p>
            <a:pPr lvl="0" algn="l" rtl="0">
              <a:spcBef>
                <a:spcPts val="0"/>
              </a:spcBef>
              <a:buNone/>
            </a:pPr>
            <a:r>
              <a:rPr lang="en" dirty="0"/>
              <a:t>Query Optimization: Without Ops Manager (Automated Index Roll Outs)</a:t>
            </a:r>
          </a:p>
        </p:txBody>
      </p:sp>
      <p:sp>
        <p:nvSpPr>
          <p:cNvPr id="312" name="Shape 312"/>
          <p:cNvSpPr txBox="1">
            <a:spLocks noGrp="1"/>
          </p:cNvSpPr>
          <p:nvPr>
            <p:ph type="body" idx="1"/>
          </p:nvPr>
        </p:nvSpPr>
        <p:spPr>
          <a:xfrm>
            <a:off x="311700" y="1047750"/>
            <a:ext cx="8520599" cy="3416400"/>
          </a:xfrm>
          <a:prstGeom prst="rect">
            <a:avLst/>
          </a:prstGeom>
        </p:spPr>
        <p:txBody>
          <a:bodyPr lIns="91425" tIns="91425" rIns="91425" bIns="91425" anchor="t" anchorCtr="0">
            <a:noAutofit/>
          </a:bodyPr>
          <a:lstStyle/>
          <a:p>
            <a:pPr lvl="0" rtl="0">
              <a:spcBef>
                <a:spcPts val="600"/>
              </a:spcBef>
              <a:spcAft>
                <a:spcPts val="0"/>
              </a:spcAft>
              <a:buClr>
                <a:srgbClr val="000000"/>
              </a:buClr>
              <a:buSzPct val="110000"/>
              <a:buNone/>
            </a:pPr>
            <a:r>
              <a:rPr lang="en" sz="1000" dirty="0">
                <a:solidFill>
                  <a:srgbClr val="434343"/>
                </a:solidFill>
              </a:rPr>
              <a:t>For a replica set: </a:t>
            </a:r>
          </a:p>
          <a:p>
            <a:pPr marL="457200" lvl="0" indent="-292100" rtl="0">
              <a:lnSpc>
                <a:spcPct val="100000"/>
              </a:lnSpc>
              <a:spcBef>
                <a:spcPts val="600"/>
              </a:spcBef>
              <a:spcAft>
                <a:spcPts val="0"/>
              </a:spcAft>
              <a:buClr>
                <a:srgbClr val="434343"/>
              </a:buClr>
              <a:buSzPct val="100000"/>
            </a:pPr>
            <a:r>
              <a:rPr lang="en" sz="1000" dirty="0">
                <a:solidFill>
                  <a:srgbClr val="434343"/>
                </a:solidFill>
              </a:rPr>
              <a:t>Stop one secondary</a:t>
            </a:r>
          </a:p>
          <a:p>
            <a:pPr marL="457200" lvl="0" indent="-292100" rtl="0">
              <a:lnSpc>
                <a:spcPct val="100000"/>
              </a:lnSpc>
              <a:spcBef>
                <a:spcPts val="600"/>
              </a:spcBef>
              <a:spcAft>
                <a:spcPts val="0"/>
              </a:spcAft>
              <a:buClr>
                <a:srgbClr val="434343"/>
              </a:buClr>
              <a:buSzPct val="100000"/>
            </a:pPr>
            <a:r>
              <a:rPr lang="en" sz="1000" dirty="0">
                <a:solidFill>
                  <a:srgbClr val="434343"/>
                </a:solidFill>
              </a:rPr>
              <a:t>Build the index</a:t>
            </a:r>
          </a:p>
          <a:p>
            <a:pPr marL="457200" lvl="0" indent="-292100" rtl="0">
              <a:lnSpc>
                <a:spcPct val="100000"/>
              </a:lnSpc>
              <a:spcBef>
                <a:spcPts val="600"/>
              </a:spcBef>
              <a:spcAft>
                <a:spcPts val="0"/>
              </a:spcAft>
              <a:buClr>
                <a:srgbClr val="434343"/>
              </a:buClr>
              <a:buSzPct val="100000"/>
            </a:pPr>
            <a:r>
              <a:rPr lang="en" sz="1000" dirty="0">
                <a:solidFill>
                  <a:srgbClr val="434343"/>
                </a:solidFill>
              </a:rPr>
              <a:t>Restart the program </a:t>
            </a:r>
            <a:r>
              <a:rPr lang="en" sz="1000" dirty="0" err="1">
                <a:solidFill>
                  <a:srgbClr val="434343"/>
                </a:solidFill>
              </a:rPr>
              <a:t>mongod</a:t>
            </a:r>
            <a:endParaRPr lang="en" sz="1000" dirty="0">
              <a:solidFill>
                <a:srgbClr val="434343"/>
              </a:solidFill>
            </a:endParaRPr>
          </a:p>
          <a:p>
            <a:pPr marL="457200" lvl="0" indent="-292100" rtl="0">
              <a:lnSpc>
                <a:spcPct val="100000"/>
              </a:lnSpc>
              <a:spcBef>
                <a:spcPts val="600"/>
              </a:spcBef>
              <a:spcAft>
                <a:spcPts val="0"/>
              </a:spcAft>
              <a:buClr>
                <a:srgbClr val="434343"/>
              </a:buClr>
              <a:buSzPct val="100000"/>
            </a:pPr>
            <a:r>
              <a:rPr lang="en" sz="1000" dirty="0">
                <a:solidFill>
                  <a:srgbClr val="434343"/>
                </a:solidFill>
              </a:rPr>
              <a:t>Build indexes on all </a:t>
            </a:r>
            <a:r>
              <a:rPr lang="en" sz="1000" dirty="0" err="1">
                <a:solidFill>
                  <a:srgbClr val="434343"/>
                </a:solidFill>
              </a:rPr>
              <a:t>secondaries</a:t>
            </a:r>
            <a:endParaRPr lang="en" sz="1000" dirty="0">
              <a:solidFill>
                <a:srgbClr val="434343"/>
              </a:solidFill>
            </a:endParaRPr>
          </a:p>
          <a:p>
            <a:pPr marL="914400" lvl="1" indent="-292100" rtl="0">
              <a:lnSpc>
                <a:spcPct val="100000"/>
              </a:lnSpc>
              <a:spcBef>
                <a:spcPts val="480"/>
              </a:spcBef>
              <a:spcAft>
                <a:spcPts val="0"/>
              </a:spcAft>
              <a:buClr>
                <a:srgbClr val="434343"/>
              </a:buClr>
              <a:buSzPct val="100000"/>
            </a:pPr>
            <a:r>
              <a:rPr lang="en" sz="1000" dirty="0">
                <a:solidFill>
                  <a:srgbClr val="434343"/>
                </a:solidFill>
              </a:rPr>
              <a:t>For each secondary in the set, build an index according to the following steps: </a:t>
            </a:r>
          </a:p>
          <a:p>
            <a:pPr marL="1371600" lvl="2" indent="-292100" rtl="0">
              <a:lnSpc>
                <a:spcPct val="100000"/>
              </a:lnSpc>
              <a:spcBef>
                <a:spcPts val="480"/>
              </a:spcBef>
              <a:spcAft>
                <a:spcPts val="0"/>
              </a:spcAft>
              <a:buClr>
                <a:srgbClr val="434343"/>
              </a:buClr>
              <a:buSzPct val="100000"/>
            </a:pPr>
            <a:r>
              <a:rPr lang="en" sz="1000" dirty="0">
                <a:solidFill>
                  <a:srgbClr val="434343"/>
                </a:solidFill>
              </a:rPr>
              <a:t>Stop one secondary</a:t>
            </a:r>
          </a:p>
          <a:p>
            <a:pPr marL="1371600" lvl="2" indent="-292100" rtl="0">
              <a:lnSpc>
                <a:spcPct val="100000"/>
              </a:lnSpc>
              <a:spcBef>
                <a:spcPts val="480"/>
              </a:spcBef>
              <a:spcAft>
                <a:spcPts val="0"/>
              </a:spcAft>
              <a:buClr>
                <a:srgbClr val="434343"/>
              </a:buClr>
              <a:buSzPct val="100000"/>
            </a:pPr>
            <a:r>
              <a:rPr lang="en" sz="1000" dirty="0">
                <a:solidFill>
                  <a:srgbClr val="434343"/>
                </a:solidFill>
              </a:rPr>
              <a:t>Build the index</a:t>
            </a:r>
          </a:p>
          <a:p>
            <a:pPr marL="1371600" lvl="2" indent="-292100" rtl="0">
              <a:lnSpc>
                <a:spcPct val="100000"/>
              </a:lnSpc>
              <a:spcBef>
                <a:spcPts val="480"/>
              </a:spcBef>
              <a:spcAft>
                <a:spcPts val="0"/>
              </a:spcAft>
              <a:buClr>
                <a:srgbClr val="434343"/>
              </a:buClr>
              <a:buSzPct val="100000"/>
            </a:pPr>
            <a:r>
              <a:rPr lang="en" sz="1000" dirty="0">
                <a:solidFill>
                  <a:srgbClr val="434343"/>
                </a:solidFill>
              </a:rPr>
              <a:t>Restart the program </a:t>
            </a:r>
            <a:r>
              <a:rPr lang="en" sz="1000" dirty="0" err="1">
                <a:solidFill>
                  <a:srgbClr val="434343"/>
                </a:solidFill>
              </a:rPr>
              <a:t>mongod</a:t>
            </a:r>
            <a:endParaRPr lang="en" sz="1000" dirty="0">
              <a:solidFill>
                <a:srgbClr val="434343"/>
              </a:solidFill>
            </a:endParaRPr>
          </a:p>
          <a:p>
            <a:pPr marL="457200" lvl="0" indent="-292100" rtl="0">
              <a:lnSpc>
                <a:spcPct val="100000"/>
              </a:lnSpc>
              <a:spcBef>
                <a:spcPts val="600"/>
              </a:spcBef>
              <a:spcAft>
                <a:spcPts val="0"/>
              </a:spcAft>
              <a:buClr>
                <a:srgbClr val="434343"/>
              </a:buClr>
              <a:buSzPct val="100000"/>
            </a:pPr>
            <a:r>
              <a:rPr lang="en" sz="1000" dirty="0">
                <a:solidFill>
                  <a:srgbClr val="434343"/>
                </a:solidFill>
              </a:rPr>
              <a:t>Build the index in the background on the primary</a:t>
            </a:r>
          </a:p>
          <a:p>
            <a:pPr marL="914400" lvl="1" indent="-292100" rtl="0">
              <a:lnSpc>
                <a:spcPct val="100000"/>
              </a:lnSpc>
              <a:spcBef>
                <a:spcPts val="480"/>
              </a:spcBef>
              <a:spcAft>
                <a:spcPts val="0"/>
              </a:spcAft>
              <a:buClr>
                <a:srgbClr val="434343"/>
              </a:buClr>
              <a:buSzPct val="100000"/>
            </a:pPr>
            <a:r>
              <a:rPr lang="en" sz="1000" dirty="0">
                <a:solidFill>
                  <a:srgbClr val="434343"/>
                </a:solidFill>
              </a:rPr>
              <a:t>Step down the primary using </a:t>
            </a:r>
            <a:r>
              <a:rPr lang="en" sz="1000" dirty="0">
                <a:solidFill>
                  <a:srgbClr val="434343"/>
                </a:solidFill>
                <a:hlinkClick r:id="rId3"/>
              </a:rPr>
              <a:t>rs.stepDown()</a:t>
            </a:r>
            <a:r>
              <a:rPr lang="en" sz="1000" dirty="0">
                <a:solidFill>
                  <a:srgbClr val="434343"/>
                </a:solidFill>
              </a:rPr>
              <a:t> method in the </a:t>
            </a:r>
            <a:r>
              <a:rPr lang="en" sz="1000" dirty="0">
                <a:solidFill>
                  <a:srgbClr val="434343"/>
                </a:solidFill>
                <a:hlinkClick r:id="rId4"/>
              </a:rPr>
              <a:t>mongo</a:t>
            </a:r>
            <a:r>
              <a:rPr lang="en" sz="1000" dirty="0">
                <a:solidFill>
                  <a:srgbClr val="434343"/>
                </a:solidFill>
              </a:rPr>
              <a:t> shell to cause the current primary to become a secondary gracefully and allow the set to elect another member as primary.</a:t>
            </a:r>
          </a:p>
          <a:p>
            <a:pPr marL="914400" lvl="1" indent="-292100" rtl="0">
              <a:lnSpc>
                <a:spcPct val="100000"/>
              </a:lnSpc>
              <a:spcBef>
                <a:spcPts val="0"/>
              </a:spcBef>
              <a:spcAft>
                <a:spcPts val="0"/>
              </a:spcAft>
              <a:buClr>
                <a:srgbClr val="434343"/>
              </a:buClr>
              <a:buSzPct val="100000"/>
            </a:pPr>
            <a:r>
              <a:rPr lang="en" sz="1000" dirty="0">
                <a:solidFill>
                  <a:srgbClr val="434343"/>
                </a:solidFill>
              </a:rPr>
              <a:t>Then repeat the index building procedure, listed below, to build the index on the primary:</a:t>
            </a:r>
          </a:p>
          <a:p>
            <a:pPr marL="1371600" lvl="2" indent="-292100" rtl="0">
              <a:lnSpc>
                <a:spcPct val="100000"/>
              </a:lnSpc>
              <a:spcBef>
                <a:spcPts val="0"/>
              </a:spcBef>
              <a:spcAft>
                <a:spcPts val="0"/>
              </a:spcAft>
              <a:buClr>
                <a:srgbClr val="434343"/>
              </a:buClr>
              <a:buSzPct val="100000"/>
            </a:pPr>
            <a:r>
              <a:rPr lang="en" sz="1000" dirty="0">
                <a:solidFill>
                  <a:srgbClr val="434343"/>
                </a:solidFill>
                <a:hlinkClick r:id="rId5"/>
              </a:rPr>
              <a:t>Stop One Secondary</a:t>
            </a:r>
          </a:p>
          <a:p>
            <a:pPr marL="1371600" lvl="2" indent="-292100" rtl="0">
              <a:lnSpc>
                <a:spcPct val="100000"/>
              </a:lnSpc>
              <a:spcBef>
                <a:spcPts val="0"/>
              </a:spcBef>
              <a:spcAft>
                <a:spcPts val="0"/>
              </a:spcAft>
              <a:buClr>
                <a:srgbClr val="434343"/>
              </a:buClr>
              <a:buSzPct val="100000"/>
            </a:pPr>
            <a:r>
              <a:rPr lang="en" sz="1000" dirty="0">
                <a:solidFill>
                  <a:srgbClr val="434343"/>
                </a:solidFill>
                <a:hlinkClick r:id="rId6"/>
              </a:rPr>
              <a:t>Build the Index</a:t>
            </a:r>
          </a:p>
          <a:p>
            <a:pPr marL="1371600" lvl="2" indent="-292100" rtl="0">
              <a:lnSpc>
                <a:spcPct val="100000"/>
              </a:lnSpc>
              <a:spcBef>
                <a:spcPts val="0"/>
              </a:spcBef>
              <a:spcAft>
                <a:spcPts val="0"/>
              </a:spcAft>
              <a:buClr>
                <a:srgbClr val="434343"/>
              </a:buClr>
              <a:buSzPct val="100000"/>
            </a:pPr>
            <a:r>
              <a:rPr lang="en" sz="1000" dirty="0">
                <a:solidFill>
                  <a:srgbClr val="434343"/>
                </a:solidFill>
                <a:hlinkClick r:id="rId7"/>
              </a:rPr>
              <a:t>Restart the Program mongod</a:t>
            </a:r>
          </a:p>
          <a:p>
            <a:pPr lvl="0" rtl="0">
              <a:lnSpc>
                <a:spcPct val="100000"/>
              </a:lnSpc>
              <a:spcBef>
                <a:spcPts val="0"/>
              </a:spcBef>
              <a:spcAft>
                <a:spcPts val="0"/>
              </a:spcAft>
              <a:buClr>
                <a:srgbClr val="000000"/>
              </a:buClr>
              <a:buSzPct val="110000"/>
              <a:buNone/>
            </a:pPr>
            <a:endParaRPr sz="1000" dirty="0">
              <a:solidFill>
                <a:srgbClr val="434343"/>
              </a:solidFill>
            </a:endParaRPr>
          </a:p>
          <a:p>
            <a:pPr lvl="0" rtl="0">
              <a:lnSpc>
                <a:spcPct val="100000"/>
              </a:lnSpc>
              <a:spcBef>
                <a:spcPts val="0"/>
              </a:spcBef>
              <a:spcAft>
                <a:spcPts val="0"/>
              </a:spcAft>
              <a:buClr>
                <a:srgbClr val="000000"/>
              </a:buClr>
              <a:buSzPct val="78571"/>
              <a:buNone/>
            </a:pPr>
            <a:r>
              <a:rPr lang="en" sz="1400" b="1" i="1" dirty="0">
                <a:solidFill>
                  <a:srgbClr val="434343"/>
                </a:solidFill>
              </a:rPr>
              <a:t>Even more complicated to build an index in a </a:t>
            </a:r>
            <a:r>
              <a:rPr lang="en" sz="1400" b="1" i="1" dirty="0" err="1">
                <a:solidFill>
                  <a:srgbClr val="434343"/>
                </a:solidFill>
              </a:rPr>
              <a:t>sharded</a:t>
            </a:r>
            <a:r>
              <a:rPr lang="en" sz="1400" b="1" i="1" dirty="0">
                <a:solidFill>
                  <a:srgbClr val="434343"/>
                </a:solidFill>
              </a:rPr>
              <a:t> cluster!</a:t>
            </a:r>
          </a:p>
          <a:p>
            <a:pPr lvl="0" rtl="0">
              <a:lnSpc>
                <a:spcPct val="100000"/>
              </a:lnSpc>
              <a:spcBef>
                <a:spcPts val="0"/>
              </a:spcBef>
              <a:spcAft>
                <a:spcPts val="0"/>
              </a:spcAft>
              <a:buClr>
                <a:srgbClr val="000000"/>
              </a:buClr>
              <a:buSzPct val="110000"/>
              <a:buNone/>
            </a:pPr>
            <a:endParaRPr sz="1000" dirty="0">
              <a:solidFill>
                <a:srgbClr val="434343"/>
              </a:solidFill>
            </a:endParaRPr>
          </a:p>
          <a:p>
            <a:pPr lvl="0" rtl="0">
              <a:lnSpc>
                <a:spcPct val="100000"/>
              </a:lnSpc>
              <a:spcBef>
                <a:spcPts val="0"/>
              </a:spcBef>
              <a:spcAft>
                <a:spcPts val="0"/>
              </a:spcAft>
              <a:buClr>
                <a:srgbClr val="000000"/>
              </a:buClr>
              <a:buSzPct val="110000"/>
              <a:buNone/>
            </a:pPr>
            <a:r>
              <a:rPr lang="en" sz="1000" dirty="0">
                <a:solidFill>
                  <a:srgbClr val="434343"/>
                </a:solidFill>
              </a:rPr>
              <a:t>Full description of recommended process can be found here: </a:t>
            </a:r>
            <a:r>
              <a:rPr lang="en" sz="1000" u="sng" dirty="0">
                <a:solidFill>
                  <a:srgbClr val="1155CC"/>
                </a:solidFill>
                <a:hlinkClick r:id="rId5"/>
              </a:rPr>
              <a:t>https://docs.mongodb.org/manual/tutorial/build-indexes-on-replica-sets/#tutorial-index-on-replica-sets-stop-one-member</a:t>
            </a:r>
          </a:p>
          <a:p>
            <a:pPr lvl="0" rtl="0">
              <a:spcBef>
                <a:spcPts val="0"/>
              </a:spcBef>
              <a:buNone/>
            </a:pPr>
            <a:endParaRPr dirty="0"/>
          </a:p>
        </p:txBody>
      </p:sp>
    </p:spTree>
    <p:extLst>
      <p:ext uri="{BB962C8B-B14F-4D97-AF65-F5344CB8AC3E}">
        <p14:creationId xmlns:p14="http://schemas.microsoft.com/office/powerpoint/2010/main" val="1219203612"/>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4459" y="105586"/>
            <a:ext cx="8229600" cy="857250"/>
          </a:xfrm>
        </p:spPr>
        <p:txBody>
          <a:bodyPr/>
          <a:lstStyle/>
          <a:p>
            <a:pPr algn="l"/>
            <a:r>
              <a:rPr lang="en-US" dirty="0" smtClean="0">
                <a:solidFill>
                  <a:schemeClr val="tx2"/>
                </a:solidFill>
              </a:rPr>
              <a:t>The World Has Changed</a:t>
            </a:r>
            <a:endParaRPr lang="en-US" dirty="0">
              <a:solidFill>
                <a:schemeClr val="tx2"/>
              </a:solidFill>
            </a:endParaRPr>
          </a:p>
        </p:txBody>
      </p:sp>
      <p:sp>
        <p:nvSpPr>
          <p:cNvPr id="7" name="Rectangle 6"/>
          <p:cNvSpPr/>
          <p:nvPr/>
        </p:nvSpPr>
        <p:spPr>
          <a:xfrm>
            <a:off x="308759" y="1085850"/>
            <a:ext cx="4000500" cy="37719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14313" indent="-214313">
              <a:buClr>
                <a:schemeClr val="accent1"/>
              </a:buClr>
              <a:buFont typeface="Arial" charset="0"/>
              <a:buChar char="•"/>
            </a:pPr>
            <a:endParaRPr lang="en-US" sz="1200" dirty="0">
              <a:solidFill>
                <a:schemeClr val="tx2"/>
              </a:solidFill>
            </a:endParaRPr>
          </a:p>
        </p:txBody>
      </p:sp>
      <p:sp>
        <p:nvSpPr>
          <p:cNvPr id="12" name="TextBox 11"/>
          <p:cNvSpPr txBox="1"/>
          <p:nvPr/>
        </p:nvSpPr>
        <p:spPr>
          <a:xfrm>
            <a:off x="480209" y="1085851"/>
            <a:ext cx="3657600" cy="3771899"/>
          </a:xfrm>
          <a:prstGeom prst="rect">
            <a:avLst/>
          </a:prstGeom>
          <a:noFill/>
        </p:spPr>
        <p:txBody>
          <a:bodyPr wrap="square" rtlCol="0" anchor="t">
            <a:normAutofit/>
          </a:bodyPr>
          <a:lstStyle/>
          <a:p>
            <a:pPr algn="ctr"/>
            <a:endParaRPr lang="en-US" sz="1350" dirty="0">
              <a:solidFill>
                <a:schemeClr val="tx2"/>
              </a:solidFill>
              <a:latin typeface="+mj-lt"/>
            </a:endParaRPr>
          </a:p>
          <a:p>
            <a:r>
              <a:rPr lang="en-US" dirty="0">
                <a:solidFill>
                  <a:schemeClr val="tx2"/>
                </a:solidFill>
                <a:latin typeface="+mj-lt"/>
              </a:rPr>
              <a:t>Data                              Risk                       </a:t>
            </a:r>
          </a:p>
          <a:p>
            <a:pPr algn="ctr"/>
            <a:endParaRPr lang="en-US" dirty="0">
              <a:solidFill>
                <a:schemeClr val="tx2"/>
              </a:solidFill>
              <a:latin typeface="+mj-lt"/>
            </a:endParaRPr>
          </a:p>
          <a:p>
            <a:endParaRPr lang="en-US" sz="1050" spc="-113" dirty="0">
              <a:solidFill>
                <a:schemeClr val="tx2"/>
              </a:solidFill>
            </a:endParaRPr>
          </a:p>
        </p:txBody>
      </p:sp>
      <p:sp>
        <p:nvSpPr>
          <p:cNvPr id="19" name="Rectangle 18"/>
          <p:cNvSpPr/>
          <p:nvPr/>
        </p:nvSpPr>
        <p:spPr>
          <a:xfrm>
            <a:off x="4480709" y="1085850"/>
            <a:ext cx="4171950" cy="3771900"/>
          </a:xfrm>
          <a:prstGeom prst="rect">
            <a:avLst/>
          </a:prstGeom>
          <a:solidFill>
            <a:schemeClr val="bg1"/>
          </a:solidFill>
          <a:ln>
            <a:noFill/>
          </a:ln>
          <a:effectLst>
            <a:outerShdw blurRad="127000" dist="508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14313" indent="-214313">
              <a:buClr>
                <a:schemeClr val="accent1"/>
              </a:buClr>
              <a:buFont typeface="Arial" charset="0"/>
              <a:buChar char="•"/>
            </a:pPr>
            <a:endParaRPr lang="en-US" sz="1200" dirty="0">
              <a:solidFill>
                <a:schemeClr val="tx2"/>
              </a:solidFill>
            </a:endParaRPr>
          </a:p>
        </p:txBody>
      </p:sp>
      <p:sp>
        <p:nvSpPr>
          <p:cNvPr id="15" name="TextBox 14"/>
          <p:cNvSpPr txBox="1"/>
          <p:nvPr/>
        </p:nvSpPr>
        <p:spPr>
          <a:xfrm>
            <a:off x="4652159" y="1085850"/>
            <a:ext cx="3771900" cy="3771900"/>
          </a:xfrm>
          <a:prstGeom prst="rect">
            <a:avLst/>
          </a:prstGeom>
          <a:noFill/>
        </p:spPr>
        <p:txBody>
          <a:bodyPr wrap="square" rtlCol="0" anchor="t">
            <a:normAutofit/>
          </a:bodyPr>
          <a:lstStyle/>
          <a:p>
            <a:endParaRPr lang="en-US" sz="1350" dirty="0">
              <a:solidFill>
                <a:schemeClr val="tx2"/>
              </a:solidFill>
              <a:latin typeface="+mj-lt"/>
            </a:endParaRPr>
          </a:p>
          <a:p>
            <a:r>
              <a:rPr lang="en-US" dirty="0">
                <a:solidFill>
                  <a:schemeClr val="tx2"/>
                </a:solidFill>
                <a:latin typeface="+mj-lt"/>
              </a:rPr>
              <a:t>Time 			   Cost</a:t>
            </a:r>
          </a:p>
          <a:p>
            <a:pPr algn="ctr"/>
            <a:endParaRPr lang="en-US" dirty="0">
              <a:solidFill>
                <a:schemeClr val="tx2"/>
              </a:solidFill>
              <a:latin typeface="+mj-lt"/>
            </a:endParaRPr>
          </a:p>
          <a:p>
            <a:endParaRPr lang="en-US" sz="1050" spc="-113" dirty="0">
              <a:solidFill>
                <a:schemeClr val="tx2"/>
              </a:solidFill>
            </a:endParaRPr>
          </a:p>
        </p:txBody>
      </p:sp>
      <p:cxnSp>
        <p:nvCxnSpPr>
          <p:cNvPr id="21" name="Straight Connector 20"/>
          <p:cNvCxnSpPr/>
          <p:nvPr/>
        </p:nvCxnSpPr>
        <p:spPr>
          <a:xfrm>
            <a:off x="308759" y="1790700"/>
            <a:ext cx="40005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480709" y="1790700"/>
            <a:ext cx="417195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 name="Up Arrow 7"/>
          <p:cNvSpPr/>
          <p:nvPr/>
        </p:nvSpPr>
        <p:spPr>
          <a:xfrm>
            <a:off x="1789248" y="2162848"/>
            <a:ext cx="1028700" cy="2076809"/>
          </a:xfrm>
          <a:prstGeom prst="up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Up Arrow 24"/>
          <p:cNvSpPr/>
          <p:nvPr/>
        </p:nvSpPr>
        <p:spPr>
          <a:xfrm rot="10800000">
            <a:off x="6023759" y="2171701"/>
            <a:ext cx="1028700" cy="2076809"/>
          </a:xfrm>
          <a:prstGeom prst="upArrow">
            <a:avLst/>
          </a:prstGeom>
          <a:solidFill>
            <a:schemeClr val="tx2"/>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60843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Shape 318"/>
          <p:cNvSpPr txBox="1">
            <a:spLocks noGrp="1"/>
          </p:cNvSpPr>
          <p:nvPr>
            <p:ph type="title"/>
          </p:nvPr>
        </p:nvSpPr>
        <p:spPr>
          <a:xfrm>
            <a:off x="-25400" y="0"/>
            <a:ext cx="9169400" cy="572699"/>
          </a:xfrm>
          <a:prstGeom prst="rect">
            <a:avLst/>
          </a:prstGeom>
        </p:spPr>
        <p:txBody>
          <a:bodyPr lIns="91425" tIns="91425" rIns="91425" bIns="91425" anchor="t" anchorCtr="0">
            <a:noAutofit/>
          </a:bodyPr>
          <a:lstStyle/>
          <a:p>
            <a:pPr lvl="0" algn="l" rtl="0">
              <a:spcBef>
                <a:spcPts val="0"/>
              </a:spcBef>
              <a:buClr>
                <a:schemeClr val="dk1"/>
              </a:buClr>
              <a:buSzPct val="61111"/>
              <a:buFont typeface="Arial"/>
              <a:buNone/>
            </a:pPr>
            <a:r>
              <a:rPr lang="en" dirty="0"/>
              <a:t>Query Optimization: With Ops Manager (Automated Index Roll Outs)</a:t>
            </a:r>
          </a:p>
          <a:p>
            <a:pPr lvl="0" algn="l" rtl="0">
              <a:spcBef>
                <a:spcPts val="0"/>
              </a:spcBef>
              <a:buNone/>
            </a:pPr>
            <a:endParaRPr dirty="0"/>
          </a:p>
        </p:txBody>
      </p:sp>
      <p:pic>
        <p:nvPicPr>
          <p:cNvPr id="319" name="Shape 319"/>
          <p:cNvPicPr preferRelativeResize="0"/>
          <p:nvPr/>
        </p:nvPicPr>
        <p:blipFill>
          <a:blip r:embed="rId3">
            <a:alphaModFix/>
          </a:blip>
          <a:stretch>
            <a:fillRect/>
          </a:stretch>
        </p:blipFill>
        <p:spPr>
          <a:xfrm>
            <a:off x="1265812" y="1210823"/>
            <a:ext cx="6612375" cy="3635999"/>
          </a:xfrm>
          <a:prstGeom prst="rect">
            <a:avLst/>
          </a:prstGeom>
          <a:noFill/>
          <a:ln>
            <a:noFill/>
          </a:ln>
        </p:spPr>
      </p:pic>
    </p:spTree>
    <p:extLst>
      <p:ext uri="{BB962C8B-B14F-4D97-AF65-F5344CB8AC3E}">
        <p14:creationId xmlns:p14="http://schemas.microsoft.com/office/powerpoint/2010/main" val="899020526"/>
      </p:ext>
    </p:extLst>
  </p:cSld>
  <p:clrMapOvr>
    <a:masterClrMapping/>
  </p:clrMapOvr>
  <p:transition spd="slow">
    <p:cu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txBox="1">
            <a:spLocks noGrp="1"/>
          </p:cNvSpPr>
          <p:nvPr>
            <p:ph type="title"/>
          </p:nvPr>
        </p:nvSpPr>
        <p:spPr>
          <a:xfrm>
            <a:off x="0" y="0"/>
            <a:ext cx="8520599" cy="572699"/>
          </a:xfrm>
          <a:prstGeom prst="rect">
            <a:avLst/>
          </a:prstGeom>
        </p:spPr>
        <p:txBody>
          <a:bodyPr lIns="91425" tIns="91425" rIns="91425" bIns="91425" anchor="t" anchorCtr="0">
            <a:noAutofit/>
          </a:bodyPr>
          <a:lstStyle/>
          <a:p>
            <a:pPr lvl="0" algn="l" rtl="0">
              <a:spcBef>
                <a:spcPts val="0"/>
              </a:spcBef>
              <a:buNone/>
            </a:pPr>
            <a:r>
              <a:rPr lang="en"/>
              <a:t>Automation: Database Mgmt Basics </a:t>
            </a:r>
          </a:p>
        </p:txBody>
      </p:sp>
      <p:sp>
        <p:nvSpPr>
          <p:cNvPr id="347" name="Shape 347"/>
          <p:cNvSpPr txBox="1"/>
          <p:nvPr/>
        </p:nvSpPr>
        <p:spPr>
          <a:xfrm>
            <a:off x="457200" y="1123950"/>
            <a:ext cx="8229600" cy="3725699"/>
          </a:xfrm>
          <a:prstGeom prst="rect">
            <a:avLst/>
          </a:prstGeom>
          <a:noFill/>
          <a:ln>
            <a:noFill/>
          </a:ln>
        </p:spPr>
        <p:txBody>
          <a:bodyPr lIns="91425" tIns="91425" rIns="91425" bIns="91425" anchor="t" anchorCtr="0">
            <a:noAutofit/>
          </a:bodyPr>
          <a:lstStyle/>
          <a:p>
            <a:pPr lvl="0" rtl="0">
              <a:spcBef>
                <a:spcPts val="600"/>
              </a:spcBef>
              <a:buNone/>
            </a:pPr>
            <a:r>
              <a:rPr lang="en" sz="1800">
                <a:solidFill>
                  <a:schemeClr val="dk2"/>
                </a:solidFill>
              </a:rPr>
              <a:t>It can take a lot of manual effort to care for a MongoDB system in production</a:t>
            </a:r>
          </a:p>
        </p:txBody>
      </p:sp>
      <p:sp>
        <p:nvSpPr>
          <p:cNvPr id="348" name="Shape 348"/>
          <p:cNvSpPr txBox="1"/>
          <p:nvPr/>
        </p:nvSpPr>
        <p:spPr>
          <a:xfrm>
            <a:off x="2297726" y="1553479"/>
            <a:ext cx="6048000" cy="796199"/>
          </a:xfrm>
          <a:prstGeom prst="rect">
            <a:avLst/>
          </a:prstGeom>
          <a:noFill/>
          <a:ln>
            <a:noFill/>
          </a:ln>
        </p:spPr>
        <p:txBody>
          <a:bodyPr lIns="0" tIns="0" rIns="0" bIns="0" anchor="t" anchorCtr="0">
            <a:noAutofit/>
          </a:bodyPr>
          <a:lstStyle/>
          <a:p>
            <a:pPr marL="457200" lvl="0" indent="-228600" rtl="0">
              <a:spcBef>
                <a:spcPts val="1275"/>
              </a:spcBef>
              <a:buClr>
                <a:schemeClr val="dk2"/>
              </a:buClr>
              <a:buChar char="●"/>
            </a:pPr>
            <a:r>
              <a:rPr lang="en" sz="1600" dirty="0">
                <a:solidFill>
                  <a:schemeClr val="dk2"/>
                </a:solidFill>
              </a:rPr>
              <a:t>Install + Configure</a:t>
            </a:r>
          </a:p>
          <a:p>
            <a:pPr marL="914400" lvl="1" indent="-228600" rtl="0">
              <a:spcBef>
                <a:spcPts val="1275"/>
              </a:spcBef>
              <a:buClr>
                <a:schemeClr val="dk2"/>
              </a:buClr>
              <a:buChar char="○"/>
            </a:pPr>
            <a:r>
              <a:rPr lang="en" sz="1600" dirty="0">
                <a:solidFill>
                  <a:schemeClr val="dk2"/>
                </a:solidFill>
              </a:rPr>
              <a:t>150+ steps</a:t>
            </a:r>
          </a:p>
          <a:p>
            <a:pPr marL="914400" lvl="1" indent="-228600" rtl="0">
              <a:spcBef>
                <a:spcPts val="1275"/>
              </a:spcBef>
              <a:buClr>
                <a:schemeClr val="dk2"/>
              </a:buClr>
              <a:buChar char="○"/>
            </a:pPr>
            <a:r>
              <a:rPr lang="en" sz="1600" dirty="0">
                <a:solidFill>
                  <a:schemeClr val="dk2"/>
                </a:solidFill>
              </a:rPr>
              <a:t>Error handling, throttling, alerts</a:t>
            </a:r>
          </a:p>
        </p:txBody>
      </p:sp>
      <p:sp>
        <p:nvSpPr>
          <p:cNvPr id="349" name="Shape 349"/>
          <p:cNvSpPr txBox="1"/>
          <p:nvPr/>
        </p:nvSpPr>
        <p:spPr>
          <a:xfrm>
            <a:off x="2310426" y="3843346"/>
            <a:ext cx="6048000" cy="796199"/>
          </a:xfrm>
          <a:prstGeom prst="rect">
            <a:avLst/>
          </a:prstGeom>
          <a:noFill/>
          <a:ln>
            <a:noFill/>
          </a:ln>
        </p:spPr>
        <p:txBody>
          <a:bodyPr lIns="0" tIns="0" rIns="0" bIns="0" anchor="t" anchorCtr="0">
            <a:noAutofit/>
          </a:bodyPr>
          <a:lstStyle/>
          <a:p>
            <a:pPr marL="457200" lvl="0" indent="-228600" rtl="0">
              <a:spcBef>
                <a:spcPts val="1275"/>
              </a:spcBef>
              <a:buClr>
                <a:schemeClr val="dk2"/>
              </a:buClr>
              <a:buChar char="●"/>
            </a:pPr>
            <a:r>
              <a:rPr lang="en" sz="1600" dirty="0">
                <a:solidFill>
                  <a:schemeClr val="dk2"/>
                </a:solidFill>
              </a:rPr>
              <a:t>Scale out, move servers, resize </a:t>
            </a:r>
            <a:r>
              <a:rPr lang="en" sz="1600" dirty="0" err="1">
                <a:solidFill>
                  <a:schemeClr val="dk2"/>
                </a:solidFill>
              </a:rPr>
              <a:t>oplog</a:t>
            </a:r>
            <a:r>
              <a:rPr lang="en" sz="1600" dirty="0">
                <a:solidFill>
                  <a:schemeClr val="dk2"/>
                </a:solidFill>
              </a:rPr>
              <a:t>, </a:t>
            </a:r>
            <a:r>
              <a:rPr lang="en" sz="1600" dirty="0" err="1">
                <a:solidFill>
                  <a:schemeClr val="dk2"/>
                </a:solidFill>
              </a:rPr>
              <a:t>etc</a:t>
            </a:r>
            <a:endParaRPr lang="en" sz="1600" dirty="0">
              <a:solidFill>
                <a:schemeClr val="dk2"/>
              </a:solidFill>
            </a:endParaRPr>
          </a:p>
          <a:p>
            <a:pPr marL="914400" lvl="1" indent="-228600" rtl="0">
              <a:spcBef>
                <a:spcPts val="1275"/>
              </a:spcBef>
              <a:buClr>
                <a:schemeClr val="dk2"/>
              </a:buClr>
              <a:buChar char="○"/>
            </a:pPr>
            <a:r>
              <a:rPr lang="en" sz="1600" dirty="0">
                <a:solidFill>
                  <a:schemeClr val="dk2"/>
                </a:solidFill>
              </a:rPr>
              <a:t>10 - 180+ steps</a:t>
            </a:r>
          </a:p>
          <a:p>
            <a:pPr marL="914400" lvl="1" indent="-228600" rtl="0">
              <a:spcBef>
                <a:spcPts val="1275"/>
              </a:spcBef>
              <a:buClr>
                <a:schemeClr val="dk2"/>
              </a:buClr>
              <a:buChar char="○"/>
            </a:pPr>
            <a:r>
              <a:rPr lang="en" sz="1600" dirty="0">
                <a:solidFill>
                  <a:schemeClr val="dk2"/>
                </a:solidFill>
              </a:rPr>
              <a:t>Error handling, throttling, </a:t>
            </a:r>
            <a:r>
              <a:rPr lang="en" sz="1600" dirty="0" err="1">
                <a:solidFill>
                  <a:schemeClr val="dk2"/>
                </a:solidFill>
              </a:rPr>
              <a:t>etc</a:t>
            </a:r>
            <a:endParaRPr lang="en" sz="1600" dirty="0">
              <a:solidFill>
                <a:schemeClr val="dk2"/>
              </a:solidFill>
            </a:endParaRPr>
          </a:p>
        </p:txBody>
      </p:sp>
      <p:sp>
        <p:nvSpPr>
          <p:cNvPr id="350" name="Shape 350"/>
          <p:cNvSpPr txBox="1"/>
          <p:nvPr/>
        </p:nvSpPr>
        <p:spPr>
          <a:xfrm>
            <a:off x="2327001" y="2779206"/>
            <a:ext cx="6048000" cy="796199"/>
          </a:xfrm>
          <a:prstGeom prst="rect">
            <a:avLst/>
          </a:prstGeom>
          <a:noFill/>
          <a:ln>
            <a:noFill/>
          </a:ln>
        </p:spPr>
        <p:txBody>
          <a:bodyPr lIns="0" tIns="0" rIns="0" bIns="0" anchor="t" anchorCtr="0">
            <a:noAutofit/>
          </a:bodyPr>
          <a:lstStyle/>
          <a:p>
            <a:pPr marL="457200" lvl="0" indent="-228600" rtl="0">
              <a:spcBef>
                <a:spcPts val="1275"/>
              </a:spcBef>
              <a:buClr>
                <a:schemeClr val="dk2"/>
              </a:buClr>
              <a:buChar char="●"/>
            </a:pPr>
            <a:r>
              <a:rPr lang="en" sz="1600" dirty="0">
                <a:solidFill>
                  <a:schemeClr val="dk2"/>
                </a:solidFill>
              </a:rPr>
              <a:t>Upgrades, downgrades</a:t>
            </a:r>
          </a:p>
          <a:p>
            <a:pPr marL="914400" lvl="1" indent="-228600" rtl="0">
              <a:spcBef>
                <a:spcPts val="1275"/>
              </a:spcBef>
              <a:buClr>
                <a:schemeClr val="dk2"/>
              </a:buClr>
              <a:buChar char="○"/>
            </a:pPr>
            <a:r>
              <a:rPr lang="en" sz="1600" dirty="0">
                <a:solidFill>
                  <a:schemeClr val="dk2"/>
                </a:solidFill>
              </a:rPr>
              <a:t>100+ steps</a:t>
            </a:r>
          </a:p>
          <a:p>
            <a:pPr marL="914400" lvl="1" indent="-228600" rtl="0">
              <a:spcBef>
                <a:spcPts val="1275"/>
              </a:spcBef>
              <a:buClr>
                <a:schemeClr val="dk2"/>
              </a:buClr>
              <a:buChar char="○"/>
            </a:pPr>
            <a:r>
              <a:rPr lang="en" sz="1600" dirty="0">
                <a:solidFill>
                  <a:schemeClr val="dk2"/>
                </a:solidFill>
              </a:rPr>
              <a:t>Error handling, throttling, </a:t>
            </a:r>
            <a:r>
              <a:rPr lang="en" sz="1600" dirty="0" err="1">
                <a:solidFill>
                  <a:schemeClr val="dk2"/>
                </a:solidFill>
              </a:rPr>
              <a:t>etc</a:t>
            </a:r>
            <a:endParaRPr lang="en" sz="1600" dirty="0">
              <a:solidFill>
                <a:schemeClr val="dk2"/>
              </a:solidFill>
            </a:endParaRPr>
          </a:p>
        </p:txBody>
      </p:sp>
      <p:sp>
        <p:nvSpPr>
          <p:cNvPr id="351" name="Shape 351"/>
          <p:cNvSpPr/>
          <p:nvPr/>
        </p:nvSpPr>
        <p:spPr>
          <a:xfrm>
            <a:off x="576400" y="2710477"/>
            <a:ext cx="1602126" cy="712097"/>
          </a:xfrm>
          <a:prstGeom prst="flowChartMultidocument">
            <a:avLst/>
          </a:prstGeom>
          <a:solidFill>
            <a:srgbClr val="D9EAD3"/>
          </a:solidFill>
          <a:ln w="19050" cap="flat" cmpd="sng">
            <a:solidFill>
              <a:srgbClr val="2C1E1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Upgrade</a:t>
            </a:r>
          </a:p>
        </p:txBody>
      </p:sp>
      <p:sp>
        <p:nvSpPr>
          <p:cNvPr id="352" name="Shape 352"/>
          <p:cNvSpPr/>
          <p:nvPr/>
        </p:nvSpPr>
        <p:spPr>
          <a:xfrm>
            <a:off x="576400" y="1780177"/>
            <a:ext cx="1602126" cy="712097"/>
          </a:xfrm>
          <a:prstGeom prst="flowChartMultidocument">
            <a:avLst/>
          </a:prstGeom>
          <a:solidFill>
            <a:srgbClr val="D9EAD3"/>
          </a:solidFill>
          <a:ln w="19050" cap="flat" cmpd="sng">
            <a:solidFill>
              <a:srgbClr val="2C1E1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Deploy</a:t>
            </a:r>
          </a:p>
        </p:txBody>
      </p:sp>
      <p:sp>
        <p:nvSpPr>
          <p:cNvPr id="353" name="Shape 353"/>
          <p:cNvSpPr/>
          <p:nvPr/>
        </p:nvSpPr>
        <p:spPr>
          <a:xfrm>
            <a:off x="576400" y="3640777"/>
            <a:ext cx="1602126" cy="712097"/>
          </a:xfrm>
          <a:prstGeom prst="flowChartMultidocument">
            <a:avLst/>
          </a:prstGeom>
          <a:solidFill>
            <a:srgbClr val="D9EAD3"/>
          </a:solidFill>
          <a:ln w="19050" cap="flat" cmpd="sng">
            <a:solidFill>
              <a:srgbClr val="2C1E17"/>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Maintenance</a:t>
            </a:r>
          </a:p>
        </p:txBody>
      </p:sp>
    </p:spTree>
    <p:extLst>
      <p:ext uri="{BB962C8B-B14F-4D97-AF65-F5344CB8AC3E}">
        <p14:creationId xmlns:p14="http://schemas.microsoft.com/office/powerpoint/2010/main" val="2055541528"/>
      </p:ext>
    </p:extLst>
  </p:cSld>
  <p:clrMapOvr>
    <a:masterClrMapping/>
  </p:clrMapOvr>
  <p:transition spd="slow">
    <p:cu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txBox="1">
            <a:spLocks noGrp="1"/>
          </p:cNvSpPr>
          <p:nvPr>
            <p:ph type="title"/>
          </p:nvPr>
        </p:nvSpPr>
        <p:spPr>
          <a:xfrm>
            <a:off x="0" y="-31531"/>
            <a:ext cx="8520599" cy="572699"/>
          </a:xfrm>
          <a:prstGeom prst="rect">
            <a:avLst/>
          </a:prstGeom>
        </p:spPr>
        <p:txBody>
          <a:bodyPr lIns="91425" tIns="91425" rIns="91425" bIns="91425" anchor="t" anchorCtr="0">
            <a:noAutofit/>
          </a:bodyPr>
          <a:lstStyle/>
          <a:p>
            <a:pPr lvl="0" algn="l" rtl="0">
              <a:spcBef>
                <a:spcPts val="0"/>
              </a:spcBef>
              <a:buNone/>
            </a:pPr>
            <a:r>
              <a:rPr lang="en" sz="2800" dirty="0"/>
              <a:t>Automation: There are a couple of ways to manage</a:t>
            </a:r>
          </a:p>
        </p:txBody>
      </p:sp>
      <p:sp>
        <p:nvSpPr>
          <p:cNvPr id="359" name="Shape 359"/>
          <p:cNvSpPr txBox="1"/>
          <p:nvPr/>
        </p:nvSpPr>
        <p:spPr>
          <a:xfrm>
            <a:off x="350298" y="700137"/>
            <a:ext cx="8229600" cy="3725699"/>
          </a:xfrm>
          <a:prstGeom prst="rect">
            <a:avLst/>
          </a:prstGeom>
          <a:noFill/>
          <a:ln>
            <a:noFill/>
          </a:ln>
        </p:spPr>
        <p:txBody>
          <a:bodyPr lIns="91425" tIns="91425" rIns="91425" bIns="91425" anchor="t" anchorCtr="0">
            <a:noAutofit/>
          </a:bodyPr>
          <a:lstStyle/>
          <a:p>
            <a:pPr marL="457200" lvl="0" indent="-317500" rtl="0">
              <a:lnSpc>
                <a:spcPct val="115000"/>
              </a:lnSpc>
              <a:spcBef>
                <a:spcPts val="600"/>
              </a:spcBef>
              <a:buClr>
                <a:schemeClr val="dk2"/>
              </a:buClr>
            </a:pPr>
            <a:r>
              <a:rPr lang="en" b="1" dirty="0">
                <a:solidFill>
                  <a:schemeClr val="dk2"/>
                </a:solidFill>
              </a:rPr>
              <a:t>Manual </a:t>
            </a:r>
            <a:r>
              <a:rPr lang="en" dirty="0">
                <a:solidFill>
                  <a:schemeClr val="dk2"/>
                </a:solidFill>
              </a:rPr>
              <a:t>(worst)</a:t>
            </a:r>
            <a:r>
              <a:rPr lang="en" b="1" dirty="0">
                <a:solidFill>
                  <a:schemeClr val="dk2"/>
                </a:solidFill>
              </a:rPr>
              <a:t> </a:t>
            </a:r>
            <a:r>
              <a:rPr lang="en" dirty="0">
                <a:solidFill>
                  <a:schemeClr val="dk2"/>
                </a:solidFill>
              </a:rPr>
              <a:t>– lots of work, subject to human error</a:t>
            </a:r>
          </a:p>
          <a:p>
            <a:pPr marL="457200" lvl="0" indent="-317500" rtl="0">
              <a:lnSpc>
                <a:spcPct val="115000"/>
              </a:lnSpc>
              <a:spcBef>
                <a:spcPts val="600"/>
              </a:spcBef>
              <a:buClr>
                <a:schemeClr val="dk2"/>
              </a:buClr>
            </a:pPr>
            <a:r>
              <a:rPr lang="en" b="1" dirty="0">
                <a:solidFill>
                  <a:schemeClr val="dk2"/>
                </a:solidFill>
              </a:rPr>
              <a:t>Custom Scripts</a:t>
            </a:r>
            <a:r>
              <a:rPr lang="en" dirty="0">
                <a:solidFill>
                  <a:schemeClr val="dk2"/>
                </a:solidFill>
              </a:rPr>
              <a:t> (less bad) – lots of work, and work to maintain</a:t>
            </a:r>
          </a:p>
          <a:p>
            <a:pPr marL="457200" lvl="0" indent="-317500" rtl="0">
              <a:lnSpc>
                <a:spcPct val="115000"/>
              </a:lnSpc>
              <a:spcBef>
                <a:spcPts val="600"/>
              </a:spcBef>
              <a:buClr>
                <a:schemeClr val="dk2"/>
              </a:buClr>
            </a:pPr>
            <a:r>
              <a:rPr lang="en" b="1" dirty="0">
                <a:solidFill>
                  <a:schemeClr val="dk2"/>
                </a:solidFill>
              </a:rPr>
              <a:t>Database-Specific Mgt. Tool</a:t>
            </a:r>
            <a:r>
              <a:rPr lang="en" dirty="0">
                <a:solidFill>
                  <a:schemeClr val="dk2"/>
                </a:solidFill>
              </a:rPr>
              <a:t> (not bad, not great) – use Ops Manager to push a button, best practices built in</a:t>
            </a:r>
          </a:p>
          <a:p>
            <a:pPr marL="457200" lvl="0" indent="-317500" rtl="0">
              <a:lnSpc>
                <a:spcPct val="115000"/>
              </a:lnSpc>
              <a:spcBef>
                <a:spcPts val="600"/>
              </a:spcBef>
              <a:buClr>
                <a:schemeClr val="dk2"/>
              </a:buClr>
            </a:pPr>
            <a:r>
              <a:rPr lang="en" b="1" dirty="0">
                <a:solidFill>
                  <a:schemeClr val="dk2"/>
                </a:solidFill>
              </a:rPr>
              <a:t>Mgt. Software They Already Use </a:t>
            </a:r>
            <a:r>
              <a:rPr lang="en" dirty="0">
                <a:solidFill>
                  <a:schemeClr val="dk2"/>
                </a:solidFill>
              </a:rPr>
              <a:t>(best) – push a button in the “pane of glass” they already use, but take advantage of all the benefits of Ops Manager via API</a:t>
            </a:r>
          </a:p>
          <a:p>
            <a:pPr lvl="0" rtl="0">
              <a:spcBef>
                <a:spcPts val="600"/>
              </a:spcBef>
              <a:buNone/>
            </a:pPr>
            <a:endParaRPr sz="1800" dirty="0">
              <a:solidFill>
                <a:schemeClr val="dk2"/>
              </a:solidFill>
            </a:endParaRPr>
          </a:p>
        </p:txBody>
      </p:sp>
      <p:pic>
        <p:nvPicPr>
          <p:cNvPr id="360" name="Shape 360"/>
          <p:cNvPicPr preferRelativeResize="0"/>
          <p:nvPr/>
        </p:nvPicPr>
        <p:blipFill rotWithShape="1">
          <a:blip r:embed="rId3">
            <a:alphaModFix/>
          </a:blip>
          <a:srcRect r="38061"/>
          <a:stretch/>
        </p:blipFill>
        <p:spPr>
          <a:xfrm>
            <a:off x="1441950" y="2940300"/>
            <a:ext cx="3438049" cy="1876974"/>
          </a:xfrm>
          <a:prstGeom prst="rect">
            <a:avLst/>
          </a:prstGeom>
          <a:noFill/>
          <a:ln>
            <a:noFill/>
          </a:ln>
        </p:spPr>
      </p:pic>
      <p:sp>
        <p:nvSpPr>
          <p:cNvPr id="361" name="Shape 361"/>
          <p:cNvSpPr/>
          <p:nvPr/>
        </p:nvSpPr>
        <p:spPr>
          <a:xfrm rot="-5400000">
            <a:off x="4264349" y="3678539"/>
            <a:ext cx="1241100" cy="400499"/>
          </a:xfrm>
          <a:prstGeom prst="rect">
            <a:avLst/>
          </a:prstGeom>
          <a:solidFill>
            <a:srgbClr val="FFFFFF"/>
          </a:solidFill>
          <a:ln w="19050" cap="flat" cmpd="sng">
            <a:solidFill>
              <a:srgbClr val="666666"/>
            </a:solidFill>
            <a:prstDash val="dot"/>
            <a:round/>
            <a:headEnd type="none" w="med" len="med"/>
            <a:tailEnd type="none" w="med" len="med"/>
          </a:ln>
        </p:spPr>
        <p:txBody>
          <a:bodyPr lIns="91425" tIns="91425" rIns="91425" bIns="91425" anchor="ctr" anchorCtr="0">
            <a:noAutofit/>
          </a:bodyPr>
          <a:lstStyle/>
          <a:p>
            <a:pPr lvl="0" algn="ctr" rtl="0">
              <a:spcBef>
                <a:spcPts val="0"/>
              </a:spcBef>
              <a:buNone/>
            </a:pPr>
            <a:r>
              <a:rPr lang="en" sz="1000"/>
              <a:t>Ops Manager API</a:t>
            </a:r>
          </a:p>
        </p:txBody>
      </p:sp>
      <p:pic>
        <p:nvPicPr>
          <p:cNvPr id="362" name="Shape 362"/>
          <p:cNvPicPr preferRelativeResize="0"/>
          <p:nvPr/>
        </p:nvPicPr>
        <p:blipFill>
          <a:blip r:embed="rId4">
            <a:alphaModFix/>
          </a:blip>
          <a:stretch>
            <a:fillRect/>
          </a:stretch>
        </p:blipFill>
        <p:spPr>
          <a:xfrm>
            <a:off x="5645950" y="3025750"/>
            <a:ext cx="2330941" cy="1876975"/>
          </a:xfrm>
          <a:prstGeom prst="rect">
            <a:avLst/>
          </a:prstGeom>
          <a:noFill/>
          <a:ln>
            <a:noFill/>
          </a:ln>
        </p:spPr>
      </p:pic>
      <p:cxnSp>
        <p:nvCxnSpPr>
          <p:cNvPr id="363" name="Shape 363"/>
          <p:cNvCxnSpPr/>
          <p:nvPr/>
        </p:nvCxnSpPr>
        <p:spPr>
          <a:xfrm rot="10800000">
            <a:off x="5220199" y="3787925"/>
            <a:ext cx="290700" cy="0"/>
          </a:xfrm>
          <a:prstGeom prst="straightConnector1">
            <a:avLst/>
          </a:prstGeom>
          <a:noFill/>
          <a:ln w="19050" cap="flat" cmpd="sng">
            <a:solidFill>
              <a:srgbClr val="666666"/>
            </a:solidFill>
            <a:prstDash val="solid"/>
            <a:round/>
            <a:headEnd type="none" w="lg" len="lg"/>
            <a:tailEnd type="triangle" w="lg" len="lg"/>
          </a:ln>
        </p:spPr>
      </p:cxnSp>
      <p:cxnSp>
        <p:nvCxnSpPr>
          <p:cNvPr id="364" name="Shape 364"/>
          <p:cNvCxnSpPr/>
          <p:nvPr/>
        </p:nvCxnSpPr>
        <p:spPr>
          <a:xfrm rot="10800000">
            <a:off x="3543799" y="3787925"/>
            <a:ext cx="290700" cy="0"/>
          </a:xfrm>
          <a:prstGeom prst="straightConnector1">
            <a:avLst/>
          </a:prstGeom>
          <a:noFill/>
          <a:ln w="19050" cap="flat" cmpd="sng">
            <a:solidFill>
              <a:srgbClr val="666666"/>
            </a:solidFill>
            <a:prstDash val="solid"/>
            <a:round/>
            <a:headEnd type="none" w="lg" len="lg"/>
            <a:tailEnd type="triangle" w="lg" len="lg"/>
          </a:ln>
        </p:spPr>
      </p:cxnSp>
    </p:spTree>
    <p:extLst>
      <p:ext uri="{BB962C8B-B14F-4D97-AF65-F5344CB8AC3E}">
        <p14:creationId xmlns:p14="http://schemas.microsoft.com/office/powerpoint/2010/main" val="63445730"/>
      </p:ext>
    </p:extLst>
  </p:cSld>
  <p:clrMapOvr>
    <a:masterClrMapping/>
  </p:clrMapOvr>
  <p:transition spd="slow">
    <p:cu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txBox="1">
            <a:spLocks noGrp="1"/>
          </p:cNvSpPr>
          <p:nvPr>
            <p:ph type="title"/>
          </p:nvPr>
        </p:nvSpPr>
        <p:spPr>
          <a:xfrm>
            <a:off x="12700" y="6350"/>
            <a:ext cx="8520599" cy="572699"/>
          </a:xfrm>
          <a:prstGeom prst="rect">
            <a:avLst/>
          </a:prstGeom>
        </p:spPr>
        <p:txBody>
          <a:bodyPr lIns="91425" tIns="91425" rIns="91425" bIns="91425" anchor="t" anchorCtr="0">
            <a:noAutofit/>
          </a:bodyPr>
          <a:lstStyle/>
          <a:p>
            <a:pPr lvl="0" algn="l" rtl="0">
              <a:spcBef>
                <a:spcPts val="0"/>
              </a:spcBef>
              <a:buNone/>
            </a:pPr>
            <a:r>
              <a:rPr lang="en"/>
              <a:t>Automation: </a:t>
            </a:r>
            <a:r>
              <a:rPr lang="en" b="1">
                <a:solidFill>
                  <a:srgbClr val="980000"/>
                </a:solidFill>
              </a:rPr>
              <a:t>Without</a:t>
            </a:r>
            <a:r>
              <a:rPr lang="en"/>
              <a:t> Ops Manager</a:t>
            </a:r>
          </a:p>
        </p:txBody>
      </p:sp>
      <p:pic>
        <p:nvPicPr>
          <p:cNvPr id="370" name="Shape 370"/>
          <p:cNvPicPr preferRelativeResize="0"/>
          <p:nvPr/>
        </p:nvPicPr>
        <p:blipFill>
          <a:blip r:embed="rId3">
            <a:alphaModFix/>
          </a:blip>
          <a:stretch>
            <a:fillRect/>
          </a:stretch>
        </p:blipFill>
        <p:spPr>
          <a:xfrm>
            <a:off x="1331924" y="1013799"/>
            <a:ext cx="6480153" cy="4098398"/>
          </a:xfrm>
          <a:prstGeom prst="rect">
            <a:avLst/>
          </a:prstGeom>
          <a:noFill/>
          <a:ln>
            <a:noFill/>
          </a:ln>
        </p:spPr>
      </p:pic>
    </p:spTree>
    <p:extLst>
      <p:ext uri="{BB962C8B-B14F-4D97-AF65-F5344CB8AC3E}">
        <p14:creationId xmlns:p14="http://schemas.microsoft.com/office/powerpoint/2010/main" val="2128861800"/>
      </p:ext>
    </p:extLst>
  </p:cSld>
  <p:clrMapOvr>
    <a:masterClrMapping/>
  </p:clrMapOvr>
  <p:transition spd="slow">
    <p:cu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Shape 381"/>
          <p:cNvSpPr txBox="1">
            <a:spLocks noGrp="1"/>
          </p:cNvSpPr>
          <p:nvPr>
            <p:ph type="title"/>
          </p:nvPr>
        </p:nvSpPr>
        <p:spPr>
          <a:xfrm>
            <a:off x="0" y="0"/>
            <a:ext cx="8520599" cy="572699"/>
          </a:xfrm>
          <a:prstGeom prst="rect">
            <a:avLst/>
          </a:prstGeom>
        </p:spPr>
        <p:txBody>
          <a:bodyPr lIns="91425" tIns="91425" rIns="91425" bIns="91425" anchor="t" anchorCtr="0">
            <a:noAutofit/>
          </a:bodyPr>
          <a:lstStyle/>
          <a:p>
            <a:pPr lvl="0" algn="l" rtl="0">
              <a:spcBef>
                <a:spcPts val="0"/>
              </a:spcBef>
              <a:buNone/>
            </a:pPr>
            <a:r>
              <a:rPr lang="en"/>
              <a:t>Automation: </a:t>
            </a:r>
            <a:r>
              <a:rPr lang="en" b="1">
                <a:solidFill>
                  <a:srgbClr val="6AA84F"/>
                </a:solidFill>
              </a:rPr>
              <a:t>With</a:t>
            </a:r>
            <a:r>
              <a:rPr lang="en"/>
              <a:t> Ops Manager</a:t>
            </a:r>
          </a:p>
        </p:txBody>
      </p:sp>
      <p:sp>
        <p:nvSpPr>
          <p:cNvPr id="382" name="Shape 382"/>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381000" rtl="0">
              <a:spcBef>
                <a:spcPts val="0"/>
              </a:spcBef>
              <a:buSzPct val="100000"/>
            </a:pPr>
            <a:r>
              <a:rPr lang="en" sz="2400" dirty="0"/>
              <a:t>Automate deploying, upgrading, growing </a:t>
            </a:r>
            <a:r>
              <a:rPr lang="en" sz="2400" dirty="0" err="1"/>
              <a:t>MongoDB</a:t>
            </a:r>
            <a:r>
              <a:rPr lang="en" sz="2400" dirty="0"/>
              <a:t> deployments </a:t>
            </a:r>
          </a:p>
          <a:p>
            <a:pPr marL="457200" lvl="0" indent="-381000" rtl="0">
              <a:spcBef>
                <a:spcPts val="0"/>
              </a:spcBef>
              <a:buSzPct val="100000"/>
            </a:pPr>
            <a:r>
              <a:rPr lang="en" sz="2400" dirty="0"/>
              <a:t>150+ manual steps → 1 click of a button</a:t>
            </a:r>
          </a:p>
          <a:p>
            <a:pPr marL="457200" lvl="0" indent="-381000" rtl="0">
              <a:spcBef>
                <a:spcPts val="0"/>
              </a:spcBef>
              <a:buSzPct val="100000"/>
            </a:pPr>
            <a:r>
              <a:rPr lang="en" sz="2400" dirty="0"/>
              <a:t>Ops Manager API for orchestration tools (Chef, Puppet)</a:t>
            </a:r>
          </a:p>
          <a:p>
            <a:pPr marL="457200" lvl="0" indent="-381000" rtl="0">
              <a:spcBef>
                <a:spcPts val="0"/>
              </a:spcBef>
              <a:buSzPct val="100000"/>
            </a:pPr>
            <a:r>
              <a:rPr lang="en" sz="2400" dirty="0"/>
              <a:t>Auto-provision on AWS</a:t>
            </a:r>
            <a:r>
              <a:rPr lang="en" sz="2400" i="1" dirty="0"/>
              <a:t> (Cloud Manager only) </a:t>
            </a:r>
          </a:p>
          <a:p>
            <a:pPr lvl="0" rtl="0">
              <a:spcBef>
                <a:spcPts val="0"/>
              </a:spcBef>
              <a:buNone/>
            </a:pPr>
            <a:endParaRPr b="1" dirty="0">
              <a:solidFill>
                <a:srgbClr val="6AA84F"/>
              </a:solidFill>
            </a:endParaRPr>
          </a:p>
          <a:p>
            <a:pPr lvl="0" rtl="0">
              <a:spcBef>
                <a:spcPts val="0"/>
              </a:spcBef>
              <a:buNone/>
            </a:pPr>
            <a:r>
              <a:rPr lang="en" sz="2000" b="1" dirty="0">
                <a:solidFill>
                  <a:srgbClr val="6AA84F"/>
                </a:solidFill>
              </a:rPr>
              <a:t>Ops Manager: 10-20x more efficient in managing your database. </a:t>
            </a:r>
          </a:p>
        </p:txBody>
      </p:sp>
    </p:spTree>
    <p:extLst>
      <p:ext uri="{BB962C8B-B14F-4D97-AF65-F5344CB8AC3E}">
        <p14:creationId xmlns:p14="http://schemas.microsoft.com/office/powerpoint/2010/main" val="895053385"/>
      </p:ext>
    </p:extLst>
  </p:cSld>
  <p:clrMapOvr>
    <a:masterClrMapping/>
  </p:clrMapOvr>
  <p:transition spd="slow">
    <p:cut/>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Shape 387"/>
          <p:cNvSpPr txBox="1">
            <a:spLocks noGrp="1"/>
          </p:cNvSpPr>
          <p:nvPr>
            <p:ph type="title"/>
          </p:nvPr>
        </p:nvSpPr>
        <p:spPr>
          <a:xfrm>
            <a:off x="0" y="0"/>
            <a:ext cx="8520599" cy="572699"/>
          </a:xfrm>
          <a:prstGeom prst="rect">
            <a:avLst/>
          </a:prstGeom>
        </p:spPr>
        <p:txBody>
          <a:bodyPr lIns="91425" tIns="91425" rIns="91425" bIns="91425" anchor="t" anchorCtr="0">
            <a:noAutofit/>
          </a:bodyPr>
          <a:lstStyle/>
          <a:p>
            <a:pPr lvl="0" algn="l">
              <a:spcBef>
                <a:spcPts val="0"/>
              </a:spcBef>
              <a:buNone/>
            </a:pPr>
            <a:r>
              <a:rPr lang="en"/>
              <a:t>Automation: Ops Manager UI</a:t>
            </a:r>
          </a:p>
        </p:txBody>
      </p:sp>
      <p:pic>
        <p:nvPicPr>
          <p:cNvPr id="388" name="Shape 388"/>
          <p:cNvPicPr preferRelativeResize="0"/>
          <p:nvPr/>
        </p:nvPicPr>
        <p:blipFill>
          <a:blip r:embed="rId3">
            <a:alphaModFix/>
          </a:blip>
          <a:stretch>
            <a:fillRect/>
          </a:stretch>
        </p:blipFill>
        <p:spPr>
          <a:xfrm>
            <a:off x="1367524" y="1137625"/>
            <a:ext cx="6552576" cy="3732474"/>
          </a:xfrm>
          <a:prstGeom prst="rect">
            <a:avLst/>
          </a:prstGeom>
          <a:noFill/>
          <a:ln>
            <a:noFill/>
          </a:ln>
        </p:spPr>
      </p:pic>
    </p:spTree>
    <p:extLst>
      <p:ext uri="{BB962C8B-B14F-4D97-AF65-F5344CB8AC3E}">
        <p14:creationId xmlns:p14="http://schemas.microsoft.com/office/powerpoint/2010/main" val="1144509591"/>
      </p:ext>
    </p:extLst>
  </p:cSld>
  <p:clrMapOvr>
    <a:masterClrMapping/>
  </p:clrMapOvr>
  <p:transition spd="slow">
    <p:cut/>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a:spLocks noGrp="1"/>
          </p:cNvSpPr>
          <p:nvPr>
            <p:ph type="ctrTitle"/>
          </p:nvPr>
        </p:nvSpPr>
        <p:spPr>
          <a:xfrm>
            <a:off x="311700" y="744575"/>
            <a:ext cx="8520599" cy="2464800"/>
          </a:xfrm>
          <a:prstGeom prst="rect">
            <a:avLst/>
          </a:prstGeom>
        </p:spPr>
        <p:txBody>
          <a:bodyPr lIns="91425" tIns="91425" rIns="91425" bIns="91425" anchor="b" anchorCtr="0">
            <a:noAutofit/>
          </a:bodyPr>
          <a:lstStyle/>
          <a:p>
            <a:pPr lvl="0" algn="l" rtl="0">
              <a:spcBef>
                <a:spcPts val="0"/>
              </a:spcBef>
              <a:buNone/>
            </a:pPr>
            <a:endParaRPr>
              <a:solidFill>
                <a:srgbClr val="6AA84F"/>
              </a:solidFill>
            </a:endParaRPr>
          </a:p>
          <a:p>
            <a:pPr lvl="0" algn="l" rtl="0">
              <a:spcBef>
                <a:spcPts val="0"/>
              </a:spcBef>
              <a:buNone/>
            </a:pPr>
            <a:r>
              <a:rPr lang="en" b="1">
                <a:solidFill>
                  <a:srgbClr val="6AA84F"/>
                </a:solidFill>
              </a:rPr>
              <a:t>Ops Manager: Backup </a:t>
            </a:r>
          </a:p>
        </p:txBody>
      </p:sp>
    </p:spTree>
    <p:extLst>
      <p:ext uri="{BB962C8B-B14F-4D97-AF65-F5344CB8AC3E}">
        <p14:creationId xmlns:p14="http://schemas.microsoft.com/office/powerpoint/2010/main" val="1932312200"/>
      </p:ext>
    </p:extLst>
  </p:cSld>
  <p:clrMapOvr>
    <a:masterClrMapping/>
  </p:clrMapOvr>
  <p:transition spd="slow">
    <p:cut/>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txBox="1">
            <a:spLocks noGrp="1"/>
          </p:cNvSpPr>
          <p:nvPr>
            <p:ph type="title"/>
          </p:nvPr>
        </p:nvSpPr>
        <p:spPr>
          <a:xfrm>
            <a:off x="0" y="0"/>
            <a:ext cx="9144000" cy="572699"/>
          </a:xfrm>
          <a:prstGeom prst="rect">
            <a:avLst/>
          </a:prstGeom>
        </p:spPr>
        <p:txBody>
          <a:bodyPr lIns="91425" tIns="91425" rIns="91425" bIns="91425" anchor="t" anchorCtr="0">
            <a:noAutofit/>
          </a:bodyPr>
          <a:lstStyle/>
          <a:p>
            <a:pPr lvl="0" algn="l" rtl="0">
              <a:spcBef>
                <a:spcPts val="0"/>
              </a:spcBef>
              <a:buNone/>
            </a:pPr>
            <a:r>
              <a:rPr lang="en" dirty="0"/>
              <a:t>Backups: </a:t>
            </a:r>
            <a:r>
              <a:rPr lang="en" b="1" dirty="0">
                <a:solidFill>
                  <a:srgbClr val="980000"/>
                </a:solidFill>
              </a:rPr>
              <a:t>Without</a:t>
            </a:r>
            <a:r>
              <a:rPr lang="en" dirty="0"/>
              <a:t> Ops Manager</a:t>
            </a:r>
          </a:p>
        </p:txBody>
      </p:sp>
      <p:pic>
        <p:nvPicPr>
          <p:cNvPr id="486" name="Shape 486"/>
          <p:cNvPicPr preferRelativeResize="0"/>
          <p:nvPr/>
        </p:nvPicPr>
        <p:blipFill>
          <a:blip r:embed="rId3">
            <a:alphaModFix/>
          </a:blip>
          <a:stretch>
            <a:fillRect/>
          </a:stretch>
        </p:blipFill>
        <p:spPr>
          <a:xfrm>
            <a:off x="392250" y="1197425"/>
            <a:ext cx="4706148" cy="3709197"/>
          </a:xfrm>
          <a:prstGeom prst="rect">
            <a:avLst/>
          </a:prstGeom>
          <a:noFill/>
          <a:ln>
            <a:noFill/>
          </a:ln>
        </p:spPr>
      </p:pic>
      <p:sp>
        <p:nvSpPr>
          <p:cNvPr id="487" name="Shape 487"/>
          <p:cNvSpPr txBox="1"/>
          <p:nvPr/>
        </p:nvSpPr>
        <p:spPr>
          <a:xfrm>
            <a:off x="5368000" y="1217950"/>
            <a:ext cx="3252600" cy="3688799"/>
          </a:xfrm>
          <a:prstGeom prst="rect">
            <a:avLst/>
          </a:prstGeom>
          <a:noFill/>
          <a:ln>
            <a:noFill/>
          </a:ln>
        </p:spPr>
        <p:txBody>
          <a:bodyPr lIns="91425" tIns="91425" rIns="91425" bIns="91425" anchor="t" anchorCtr="0">
            <a:noAutofit/>
          </a:bodyPr>
          <a:lstStyle/>
          <a:p>
            <a:pPr marL="457200" lvl="0" indent="-342900" rtl="0">
              <a:spcBef>
                <a:spcPts val="0"/>
              </a:spcBef>
              <a:buSzPct val="100000"/>
              <a:buChar char="●"/>
            </a:pPr>
            <a:r>
              <a:rPr lang="en" sz="1800" dirty="0"/>
              <a:t>Custom </a:t>
            </a:r>
            <a:r>
              <a:rPr lang="en" sz="1800" dirty="0" smtClean="0"/>
              <a:t>scripting</a:t>
            </a:r>
            <a:endParaRPr sz="1800" dirty="0"/>
          </a:p>
          <a:p>
            <a:pPr marL="457200" lvl="0" indent="-342900" rtl="0">
              <a:spcBef>
                <a:spcPts val="0"/>
              </a:spcBef>
              <a:buSzPct val="100000"/>
              <a:buChar char="●"/>
            </a:pPr>
            <a:r>
              <a:rPr lang="en" sz="1800" dirty="0"/>
              <a:t>Dozens of key tasks / steps</a:t>
            </a:r>
          </a:p>
          <a:p>
            <a:pPr lvl="0" rtl="0">
              <a:spcBef>
                <a:spcPts val="0"/>
              </a:spcBef>
              <a:buNone/>
            </a:pPr>
            <a:endParaRPr sz="1800" dirty="0"/>
          </a:p>
          <a:p>
            <a:pPr marL="457200" lvl="0" indent="-342900" rtl="0">
              <a:spcBef>
                <a:spcPts val="0"/>
              </a:spcBef>
              <a:buSzPct val="100000"/>
              <a:buChar char="●"/>
            </a:pPr>
            <a:r>
              <a:rPr lang="en" sz="1800" dirty="0"/>
              <a:t>Hundreds of lines of code </a:t>
            </a:r>
          </a:p>
        </p:txBody>
      </p:sp>
    </p:spTree>
    <p:extLst>
      <p:ext uri="{BB962C8B-B14F-4D97-AF65-F5344CB8AC3E}">
        <p14:creationId xmlns:p14="http://schemas.microsoft.com/office/powerpoint/2010/main" val="2044323230"/>
      </p:ext>
    </p:extLst>
  </p:cSld>
  <p:clrMapOvr>
    <a:masterClrMapping/>
  </p:clrMapOvr>
  <p:transition spd="slow">
    <p:cut/>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12700" y="0"/>
            <a:ext cx="8520599" cy="572699"/>
          </a:xfrm>
          <a:prstGeom prst="rect">
            <a:avLst/>
          </a:prstGeom>
        </p:spPr>
        <p:txBody>
          <a:bodyPr lIns="91425" tIns="91425" rIns="91425" bIns="91425" anchor="t" anchorCtr="0">
            <a:noAutofit/>
          </a:bodyPr>
          <a:lstStyle/>
          <a:p>
            <a:pPr lvl="0" algn="l" rtl="0">
              <a:spcBef>
                <a:spcPts val="0"/>
              </a:spcBef>
              <a:buNone/>
            </a:pPr>
            <a:r>
              <a:rPr lang="en"/>
              <a:t>Backups: </a:t>
            </a:r>
            <a:r>
              <a:rPr lang="en" b="1">
                <a:solidFill>
                  <a:srgbClr val="980000"/>
                </a:solidFill>
              </a:rPr>
              <a:t>Without</a:t>
            </a:r>
            <a:r>
              <a:rPr lang="en"/>
              <a:t> Ops Manager (Manual) </a:t>
            </a:r>
          </a:p>
        </p:txBody>
      </p:sp>
      <p:sp>
        <p:nvSpPr>
          <p:cNvPr id="493" name="Shape 493"/>
          <p:cNvSpPr txBox="1">
            <a:spLocks noGrp="1"/>
          </p:cNvSpPr>
          <p:nvPr>
            <p:ph type="body" idx="1"/>
          </p:nvPr>
        </p:nvSpPr>
        <p:spPr>
          <a:xfrm>
            <a:off x="311699" y="855224"/>
            <a:ext cx="4107901" cy="4154926"/>
          </a:xfrm>
          <a:prstGeom prst="rect">
            <a:avLst/>
          </a:prstGeom>
        </p:spPr>
        <p:txBody>
          <a:bodyPr lIns="91425" tIns="91425" rIns="91425" bIns="91425" anchor="t" anchorCtr="0">
            <a:noAutofit/>
          </a:bodyPr>
          <a:lstStyle/>
          <a:p>
            <a:pPr lvl="0" rtl="0">
              <a:lnSpc>
                <a:spcPct val="100000"/>
              </a:lnSpc>
              <a:spcBef>
                <a:spcPts val="600"/>
              </a:spcBef>
              <a:spcAft>
                <a:spcPts val="0"/>
              </a:spcAft>
              <a:buNone/>
            </a:pPr>
            <a:r>
              <a:rPr lang="en" dirty="0" err="1">
                <a:solidFill>
                  <a:schemeClr val="dk1"/>
                </a:solidFill>
              </a:rPr>
              <a:t>mongodump</a:t>
            </a:r>
            <a:endParaRPr lang="en" dirty="0">
              <a:solidFill>
                <a:schemeClr val="dk1"/>
              </a:solidFill>
            </a:endParaRPr>
          </a:p>
          <a:p>
            <a:pPr marL="914400" lvl="1" indent="-292100" rtl="0">
              <a:lnSpc>
                <a:spcPct val="100000"/>
              </a:lnSpc>
              <a:spcBef>
                <a:spcPts val="600"/>
              </a:spcBef>
              <a:spcAft>
                <a:spcPts val="0"/>
              </a:spcAft>
              <a:buClr>
                <a:schemeClr val="dk1"/>
              </a:buClr>
              <a:buSzPct val="100000"/>
              <a:buAutoNum type="alphaLcPeriod"/>
            </a:pPr>
            <a:r>
              <a:rPr lang="en" sz="1000" dirty="0">
                <a:solidFill>
                  <a:schemeClr val="dk1"/>
                </a:solidFill>
              </a:rPr>
              <a:t>schedule manually</a:t>
            </a:r>
          </a:p>
          <a:p>
            <a:pPr marL="914400" lvl="1" indent="-292100" rtl="0">
              <a:lnSpc>
                <a:spcPct val="100000"/>
              </a:lnSpc>
              <a:spcBef>
                <a:spcPts val="600"/>
              </a:spcBef>
              <a:spcAft>
                <a:spcPts val="0"/>
              </a:spcAft>
              <a:buClr>
                <a:schemeClr val="dk1"/>
              </a:buClr>
              <a:buSzPct val="100000"/>
              <a:buAutoNum type="alphaLcPeriod"/>
            </a:pPr>
            <a:r>
              <a:rPr lang="en" sz="1000" dirty="0">
                <a:solidFill>
                  <a:schemeClr val="dk1"/>
                </a:solidFill>
              </a:rPr>
              <a:t>takes a </a:t>
            </a:r>
            <a:r>
              <a:rPr lang="en" sz="1000" dirty="0" err="1">
                <a:solidFill>
                  <a:schemeClr val="dk1"/>
                </a:solidFill>
              </a:rPr>
              <a:t>loooong</a:t>
            </a:r>
            <a:r>
              <a:rPr lang="en" sz="1000" dirty="0">
                <a:solidFill>
                  <a:schemeClr val="dk1"/>
                </a:solidFill>
              </a:rPr>
              <a:t> time</a:t>
            </a:r>
          </a:p>
          <a:p>
            <a:pPr marL="914400" lvl="1" indent="-292100" rtl="0">
              <a:lnSpc>
                <a:spcPct val="100000"/>
              </a:lnSpc>
              <a:spcBef>
                <a:spcPts val="600"/>
              </a:spcBef>
              <a:spcAft>
                <a:spcPts val="0"/>
              </a:spcAft>
              <a:buClr>
                <a:schemeClr val="dk1"/>
              </a:buClr>
              <a:buSzPct val="100000"/>
              <a:buAutoNum type="alphaLcPeriod"/>
            </a:pPr>
            <a:r>
              <a:rPr lang="en" sz="1000" dirty="0">
                <a:solidFill>
                  <a:schemeClr val="dk1"/>
                </a:solidFill>
              </a:rPr>
              <a:t>must manage/archive resulting files</a:t>
            </a:r>
          </a:p>
          <a:p>
            <a:pPr marL="914400" lvl="1" indent="-292100" rtl="0">
              <a:lnSpc>
                <a:spcPct val="100000"/>
              </a:lnSpc>
              <a:spcBef>
                <a:spcPts val="600"/>
              </a:spcBef>
              <a:spcAft>
                <a:spcPts val="0"/>
              </a:spcAft>
              <a:buClr>
                <a:schemeClr val="dk1"/>
              </a:buClr>
              <a:buSzPct val="100000"/>
              <a:buAutoNum type="alphaLcPeriod"/>
            </a:pPr>
            <a:r>
              <a:rPr lang="en" sz="1000" dirty="0">
                <a:solidFill>
                  <a:schemeClr val="dk1"/>
                </a:solidFill>
              </a:rPr>
              <a:t>for consistency, need to save </a:t>
            </a:r>
            <a:r>
              <a:rPr lang="en" sz="1000" dirty="0" err="1">
                <a:solidFill>
                  <a:schemeClr val="dk1"/>
                </a:solidFill>
              </a:rPr>
              <a:t>oplog</a:t>
            </a:r>
            <a:r>
              <a:rPr lang="en" sz="1000" dirty="0">
                <a:solidFill>
                  <a:schemeClr val="dk1"/>
                </a:solidFill>
              </a:rPr>
              <a:t> too!</a:t>
            </a:r>
          </a:p>
          <a:p>
            <a:pPr marL="914400" lvl="1" indent="-292100" rtl="0">
              <a:lnSpc>
                <a:spcPct val="100000"/>
              </a:lnSpc>
              <a:spcBef>
                <a:spcPts val="600"/>
              </a:spcBef>
              <a:spcAft>
                <a:spcPts val="0"/>
              </a:spcAft>
              <a:buClr>
                <a:schemeClr val="dk1"/>
              </a:buClr>
              <a:buSzPct val="100000"/>
              <a:buAutoNum type="alphaLcPeriod"/>
            </a:pPr>
            <a:r>
              <a:rPr lang="en" sz="1000" dirty="0">
                <a:solidFill>
                  <a:schemeClr val="dk1"/>
                </a:solidFill>
              </a:rPr>
              <a:t>with shards:</a:t>
            </a:r>
          </a:p>
          <a:p>
            <a:pPr marL="1371600" lvl="2" indent="-292100" rtl="0">
              <a:lnSpc>
                <a:spcPct val="100000"/>
              </a:lnSpc>
              <a:spcBef>
                <a:spcPts val="480"/>
              </a:spcBef>
              <a:spcAft>
                <a:spcPts val="0"/>
              </a:spcAft>
              <a:buClr>
                <a:schemeClr val="dk1"/>
              </a:buClr>
              <a:buSzPct val="100000"/>
              <a:buAutoNum type="romanLcPeriod"/>
            </a:pPr>
            <a:r>
              <a:rPr lang="en" sz="1000" dirty="0">
                <a:solidFill>
                  <a:schemeClr val="dk1"/>
                </a:solidFill>
              </a:rPr>
              <a:t>dump all at the exact same time - good luck</a:t>
            </a:r>
          </a:p>
          <a:p>
            <a:pPr marL="914400" lvl="1" indent="-292100" rtl="0">
              <a:lnSpc>
                <a:spcPct val="100000"/>
              </a:lnSpc>
              <a:spcBef>
                <a:spcPts val="600"/>
              </a:spcBef>
              <a:spcAft>
                <a:spcPts val="0"/>
              </a:spcAft>
              <a:buClr>
                <a:schemeClr val="dk1"/>
              </a:buClr>
              <a:buSzPct val="100000"/>
              <a:buAutoNum type="alphaLcPeriod"/>
            </a:pPr>
            <a:r>
              <a:rPr lang="en" sz="1000" dirty="0">
                <a:solidFill>
                  <a:schemeClr val="dk1"/>
                </a:solidFill>
              </a:rPr>
              <a:t>no point in time </a:t>
            </a:r>
            <a:r>
              <a:rPr lang="en" sz="1000" dirty="0" smtClean="0">
                <a:solidFill>
                  <a:schemeClr val="dk1"/>
                </a:solidFill>
              </a:rPr>
              <a:t>recovery</a:t>
            </a:r>
            <a:endParaRPr dirty="0">
              <a:solidFill>
                <a:schemeClr val="dk1"/>
              </a:solidFill>
            </a:endParaRPr>
          </a:p>
          <a:p>
            <a:pPr lvl="0" rtl="0">
              <a:lnSpc>
                <a:spcPct val="100000"/>
              </a:lnSpc>
              <a:spcBef>
                <a:spcPts val="600"/>
              </a:spcBef>
              <a:spcAft>
                <a:spcPts val="0"/>
              </a:spcAft>
              <a:buNone/>
            </a:pPr>
            <a:r>
              <a:rPr lang="en" dirty="0">
                <a:solidFill>
                  <a:schemeClr val="dk1"/>
                </a:solidFill>
              </a:rPr>
              <a:t>Copy </a:t>
            </a:r>
            <a:r>
              <a:rPr lang="en" dirty="0" err="1">
                <a:solidFill>
                  <a:schemeClr val="dk1"/>
                </a:solidFill>
              </a:rPr>
              <a:t>MongoDB</a:t>
            </a:r>
            <a:r>
              <a:rPr lang="en" dirty="0">
                <a:solidFill>
                  <a:schemeClr val="dk1"/>
                </a:solidFill>
              </a:rPr>
              <a:t> data directory</a:t>
            </a:r>
          </a:p>
          <a:p>
            <a:pPr marL="914400" lvl="1" indent="-292100" rtl="0">
              <a:lnSpc>
                <a:spcPct val="100000"/>
              </a:lnSpc>
              <a:spcBef>
                <a:spcPts val="600"/>
              </a:spcBef>
              <a:spcAft>
                <a:spcPts val="0"/>
              </a:spcAft>
              <a:buClr>
                <a:schemeClr val="dk1"/>
              </a:buClr>
              <a:buSzPct val="100000"/>
              <a:buAutoNum type="alphaLcPeriod"/>
            </a:pPr>
            <a:r>
              <a:rPr lang="en" sz="1000" dirty="0">
                <a:solidFill>
                  <a:schemeClr val="dk1"/>
                </a:solidFill>
              </a:rPr>
              <a:t>schedule manually</a:t>
            </a:r>
          </a:p>
          <a:p>
            <a:pPr marL="914400" lvl="1" indent="-292100" rtl="0">
              <a:lnSpc>
                <a:spcPct val="100000"/>
              </a:lnSpc>
              <a:spcBef>
                <a:spcPts val="600"/>
              </a:spcBef>
              <a:spcAft>
                <a:spcPts val="0"/>
              </a:spcAft>
              <a:buClr>
                <a:schemeClr val="dk1"/>
              </a:buClr>
              <a:buSzPct val="100000"/>
              <a:buAutoNum type="alphaLcPeriod"/>
            </a:pPr>
            <a:r>
              <a:rPr lang="en" sz="1000" dirty="0">
                <a:solidFill>
                  <a:schemeClr val="dk1"/>
                </a:solidFill>
              </a:rPr>
              <a:t>takes a </a:t>
            </a:r>
            <a:r>
              <a:rPr lang="en" sz="1000" dirty="0" err="1">
                <a:solidFill>
                  <a:schemeClr val="dk1"/>
                </a:solidFill>
              </a:rPr>
              <a:t>loooong</a:t>
            </a:r>
            <a:r>
              <a:rPr lang="en" sz="1000" dirty="0">
                <a:solidFill>
                  <a:schemeClr val="dk1"/>
                </a:solidFill>
              </a:rPr>
              <a:t> time</a:t>
            </a:r>
          </a:p>
          <a:p>
            <a:pPr marL="914400" lvl="1" indent="-292100" rtl="0">
              <a:lnSpc>
                <a:spcPct val="100000"/>
              </a:lnSpc>
              <a:spcBef>
                <a:spcPts val="600"/>
              </a:spcBef>
              <a:spcAft>
                <a:spcPts val="0"/>
              </a:spcAft>
              <a:buClr>
                <a:srgbClr val="E69138"/>
              </a:buClr>
              <a:buSzPct val="100000"/>
              <a:buAutoNum type="alphaLcPeriod"/>
            </a:pPr>
            <a:r>
              <a:rPr lang="en" sz="1000" dirty="0" err="1">
                <a:solidFill>
                  <a:srgbClr val="E69138"/>
                </a:solidFill>
              </a:rPr>
              <a:t>mongodb</a:t>
            </a:r>
            <a:r>
              <a:rPr lang="en" sz="1000" dirty="0">
                <a:solidFill>
                  <a:srgbClr val="E69138"/>
                </a:solidFill>
              </a:rPr>
              <a:t> must be stopped during copy</a:t>
            </a:r>
          </a:p>
          <a:p>
            <a:pPr marL="1371600" lvl="2" indent="-292100" rtl="0">
              <a:lnSpc>
                <a:spcPct val="100000"/>
              </a:lnSpc>
              <a:spcBef>
                <a:spcPts val="480"/>
              </a:spcBef>
              <a:spcAft>
                <a:spcPts val="0"/>
              </a:spcAft>
              <a:buClr>
                <a:schemeClr val="dk1"/>
              </a:buClr>
              <a:buSzPct val="100000"/>
              <a:buAutoNum type="romanLcPeriod"/>
            </a:pPr>
            <a:r>
              <a:rPr lang="en" sz="1000" dirty="0">
                <a:solidFill>
                  <a:schemeClr val="dk1"/>
                </a:solidFill>
              </a:rPr>
              <a:t>can use secondary</a:t>
            </a:r>
          </a:p>
          <a:p>
            <a:pPr marL="914400" lvl="1" indent="-292100" rtl="0">
              <a:lnSpc>
                <a:spcPct val="100000"/>
              </a:lnSpc>
              <a:spcBef>
                <a:spcPts val="600"/>
              </a:spcBef>
              <a:spcAft>
                <a:spcPts val="0"/>
              </a:spcAft>
              <a:buClr>
                <a:schemeClr val="dk1"/>
              </a:buClr>
              <a:buSzPct val="100000"/>
              <a:buAutoNum type="alphaLcPeriod"/>
            </a:pPr>
            <a:r>
              <a:rPr lang="en" sz="1000" dirty="0">
                <a:solidFill>
                  <a:schemeClr val="dk1"/>
                </a:solidFill>
              </a:rPr>
              <a:t>must manage/archive resulting files</a:t>
            </a:r>
          </a:p>
          <a:p>
            <a:pPr marL="914400" lvl="1" indent="-292100" rtl="0">
              <a:lnSpc>
                <a:spcPct val="100000"/>
              </a:lnSpc>
              <a:spcBef>
                <a:spcPts val="600"/>
              </a:spcBef>
              <a:spcAft>
                <a:spcPts val="0"/>
              </a:spcAft>
              <a:buClr>
                <a:schemeClr val="dk1"/>
              </a:buClr>
              <a:buSzPct val="100000"/>
              <a:buAutoNum type="alphaLcPeriod"/>
            </a:pPr>
            <a:r>
              <a:rPr lang="en" sz="1000" dirty="0">
                <a:solidFill>
                  <a:schemeClr val="dk1"/>
                </a:solidFill>
              </a:rPr>
              <a:t>with shards:</a:t>
            </a:r>
          </a:p>
          <a:p>
            <a:pPr marL="1371600" lvl="2" indent="-292100" rtl="0">
              <a:lnSpc>
                <a:spcPct val="100000"/>
              </a:lnSpc>
              <a:spcBef>
                <a:spcPts val="480"/>
              </a:spcBef>
              <a:spcAft>
                <a:spcPts val="0"/>
              </a:spcAft>
              <a:buClr>
                <a:schemeClr val="dk1"/>
              </a:buClr>
              <a:buSzPct val="100000"/>
              <a:buAutoNum type="romanLcPeriod"/>
            </a:pPr>
            <a:r>
              <a:rPr lang="en" sz="1000" dirty="0">
                <a:solidFill>
                  <a:srgbClr val="F1C232"/>
                </a:solidFill>
              </a:rPr>
              <a:t>copy all at the exact same time</a:t>
            </a:r>
            <a:r>
              <a:rPr lang="en" sz="1000" dirty="0">
                <a:solidFill>
                  <a:schemeClr val="dk1"/>
                </a:solidFill>
              </a:rPr>
              <a:t> - good luck</a:t>
            </a:r>
          </a:p>
          <a:p>
            <a:pPr marL="914400" lvl="1" indent="-292100" rtl="0">
              <a:lnSpc>
                <a:spcPct val="100000"/>
              </a:lnSpc>
              <a:spcBef>
                <a:spcPts val="600"/>
              </a:spcBef>
              <a:spcAft>
                <a:spcPts val="0"/>
              </a:spcAft>
              <a:buClr>
                <a:schemeClr val="dk1"/>
              </a:buClr>
              <a:buSzPct val="100000"/>
              <a:buAutoNum type="alphaLcPeriod"/>
            </a:pPr>
            <a:r>
              <a:rPr lang="en" sz="1000" dirty="0">
                <a:solidFill>
                  <a:schemeClr val="dk1"/>
                </a:solidFill>
              </a:rPr>
              <a:t>no point in time recovery</a:t>
            </a:r>
          </a:p>
        </p:txBody>
      </p:sp>
      <p:sp>
        <p:nvSpPr>
          <p:cNvPr id="494" name="Shape 494"/>
          <p:cNvSpPr txBox="1"/>
          <p:nvPr/>
        </p:nvSpPr>
        <p:spPr>
          <a:xfrm>
            <a:off x="4534800" y="1152475"/>
            <a:ext cx="4223099" cy="2409875"/>
          </a:xfrm>
          <a:prstGeom prst="rect">
            <a:avLst/>
          </a:prstGeom>
          <a:noFill/>
          <a:ln>
            <a:noFill/>
          </a:ln>
        </p:spPr>
        <p:txBody>
          <a:bodyPr lIns="91425" tIns="91425" rIns="91425" bIns="91425" anchor="t" anchorCtr="0">
            <a:noAutofit/>
          </a:bodyPr>
          <a:lstStyle/>
          <a:p>
            <a:pPr lvl="0" rtl="0">
              <a:spcBef>
                <a:spcPts val="600"/>
              </a:spcBef>
              <a:buNone/>
            </a:pPr>
            <a:r>
              <a:rPr lang="en" sz="1800" dirty="0">
                <a:solidFill>
                  <a:schemeClr val="dk1"/>
                </a:solidFill>
              </a:rPr>
              <a:t>File system snapshot of directory</a:t>
            </a:r>
          </a:p>
          <a:p>
            <a:pPr marL="914400" lvl="1" indent="-292100" rtl="0">
              <a:spcBef>
                <a:spcPts val="600"/>
              </a:spcBef>
              <a:buClr>
                <a:schemeClr val="dk1"/>
              </a:buClr>
              <a:buSzPct val="100000"/>
              <a:buAutoNum type="alphaLcPeriod"/>
            </a:pPr>
            <a:r>
              <a:rPr lang="en" sz="1000" dirty="0">
                <a:solidFill>
                  <a:schemeClr val="dk1"/>
                </a:solidFill>
              </a:rPr>
              <a:t>schedule manually</a:t>
            </a:r>
          </a:p>
          <a:p>
            <a:pPr marL="914400" lvl="1" indent="-292100" rtl="0">
              <a:spcBef>
                <a:spcPts val="600"/>
              </a:spcBef>
              <a:buClr>
                <a:srgbClr val="E69138"/>
              </a:buClr>
              <a:buSzPct val="100000"/>
              <a:buAutoNum type="alphaLcPeriod"/>
            </a:pPr>
            <a:r>
              <a:rPr lang="en" sz="1000" dirty="0" err="1">
                <a:solidFill>
                  <a:srgbClr val="E69138"/>
                </a:solidFill>
              </a:rPr>
              <a:t>mongodb</a:t>
            </a:r>
            <a:r>
              <a:rPr lang="en" sz="1000" dirty="0">
                <a:solidFill>
                  <a:srgbClr val="E69138"/>
                </a:solidFill>
              </a:rPr>
              <a:t> must be stopped during copy</a:t>
            </a:r>
          </a:p>
          <a:p>
            <a:pPr marL="1371600" lvl="2" indent="-292100" rtl="0">
              <a:spcBef>
                <a:spcPts val="480"/>
              </a:spcBef>
              <a:buClr>
                <a:schemeClr val="dk1"/>
              </a:buClr>
              <a:buSzPct val="100000"/>
              <a:buAutoNum type="romanLcPeriod"/>
            </a:pPr>
            <a:r>
              <a:rPr lang="en" sz="1000" dirty="0">
                <a:solidFill>
                  <a:schemeClr val="dk1"/>
                </a:solidFill>
              </a:rPr>
              <a:t>can use secondary</a:t>
            </a:r>
          </a:p>
          <a:p>
            <a:pPr marL="914400" lvl="1" indent="-292100" rtl="0">
              <a:spcBef>
                <a:spcPts val="600"/>
              </a:spcBef>
              <a:buClr>
                <a:schemeClr val="dk1"/>
              </a:buClr>
              <a:buSzPct val="100000"/>
              <a:buAutoNum type="alphaLcPeriod"/>
            </a:pPr>
            <a:r>
              <a:rPr lang="en" sz="1000" dirty="0">
                <a:solidFill>
                  <a:schemeClr val="dk1"/>
                </a:solidFill>
              </a:rPr>
              <a:t>must manage/archive resulting files</a:t>
            </a:r>
          </a:p>
          <a:p>
            <a:pPr marL="914400" lvl="1" indent="-292100" rtl="0">
              <a:spcBef>
                <a:spcPts val="600"/>
              </a:spcBef>
              <a:buClr>
                <a:schemeClr val="dk1"/>
              </a:buClr>
              <a:buSzPct val="100000"/>
              <a:buAutoNum type="alphaLcPeriod"/>
            </a:pPr>
            <a:r>
              <a:rPr lang="en" sz="1000" dirty="0">
                <a:solidFill>
                  <a:schemeClr val="dk1"/>
                </a:solidFill>
              </a:rPr>
              <a:t>with shards:</a:t>
            </a:r>
          </a:p>
          <a:p>
            <a:pPr marL="1371600" lvl="2" indent="-292100" rtl="0">
              <a:spcBef>
                <a:spcPts val="480"/>
              </a:spcBef>
              <a:buClr>
                <a:schemeClr val="dk1"/>
              </a:buClr>
              <a:buSzPct val="100000"/>
              <a:buAutoNum type="romanLcPeriod"/>
            </a:pPr>
            <a:r>
              <a:rPr lang="en" sz="1000" dirty="0">
                <a:solidFill>
                  <a:srgbClr val="F1C232"/>
                </a:solidFill>
              </a:rPr>
              <a:t>copy all at the exact same time</a:t>
            </a:r>
            <a:r>
              <a:rPr lang="en" sz="1000" dirty="0">
                <a:solidFill>
                  <a:schemeClr val="dk1"/>
                </a:solidFill>
              </a:rPr>
              <a:t> - good luck</a:t>
            </a:r>
          </a:p>
          <a:p>
            <a:pPr marL="914400" lvl="1" indent="-292100" rtl="0">
              <a:spcBef>
                <a:spcPts val="600"/>
              </a:spcBef>
              <a:buClr>
                <a:schemeClr val="dk1"/>
              </a:buClr>
              <a:buSzPct val="100000"/>
              <a:buAutoNum type="alphaLcPeriod"/>
            </a:pPr>
            <a:r>
              <a:rPr lang="en" sz="1000" dirty="0">
                <a:solidFill>
                  <a:schemeClr val="dk1"/>
                </a:solidFill>
              </a:rPr>
              <a:t>no point in time recovery</a:t>
            </a:r>
          </a:p>
          <a:p>
            <a:pPr lvl="0" rtl="0">
              <a:spcBef>
                <a:spcPts val="600"/>
              </a:spcBef>
              <a:buClr>
                <a:schemeClr val="dk1"/>
              </a:buClr>
              <a:buFont typeface="Arial"/>
              <a:buNone/>
            </a:pPr>
            <a:endParaRPr sz="1800" dirty="0">
              <a:solidFill>
                <a:schemeClr val="dk1"/>
              </a:solidFill>
            </a:endParaRPr>
          </a:p>
          <a:p>
            <a:pPr lvl="0" rtl="0">
              <a:spcBef>
                <a:spcPts val="0"/>
              </a:spcBef>
              <a:buNone/>
            </a:pPr>
            <a:endParaRPr dirty="0"/>
          </a:p>
        </p:txBody>
      </p:sp>
    </p:spTree>
    <p:extLst>
      <p:ext uri="{BB962C8B-B14F-4D97-AF65-F5344CB8AC3E}">
        <p14:creationId xmlns:p14="http://schemas.microsoft.com/office/powerpoint/2010/main" val="1984045785"/>
      </p:ext>
    </p:extLst>
  </p:cSld>
  <p:clrMapOvr>
    <a:masterClrMapping/>
  </p:clrMapOvr>
  <p:transition spd="slow">
    <p:cut/>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txBox="1">
            <a:spLocks noGrp="1"/>
          </p:cNvSpPr>
          <p:nvPr>
            <p:ph type="title"/>
          </p:nvPr>
        </p:nvSpPr>
        <p:spPr>
          <a:xfrm>
            <a:off x="0" y="19050"/>
            <a:ext cx="9144000" cy="572699"/>
          </a:xfrm>
          <a:prstGeom prst="rect">
            <a:avLst/>
          </a:prstGeom>
        </p:spPr>
        <p:txBody>
          <a:bodyPr lIns="91425" tIns="91425" rIns="91425" bIns="91425" anchor="t" anchorCtr="0">
            <a:noAutofit/>
          </a:bodyPr>
          <a:lstStyle/>
          <a:p>
            <a:pPr lvl="0" algn="l" rtl="0">
              <a:spcBef>
                <a:spcPts val="0"/>
              </a:spcBef>
              <a:buNone/>
            </a:pPr>
            <a:r>
              <a:rPr lang="en"/>
              <a:t>Backups: </a:t>
            </a:r>
            <a:r>
              <a:rPr lang="en" b="1">
                <a:solidFill>
                  <a:srgbClr val="6AA84F"/>
                </a:solidFill>
              </a:rPr>
              <a:t>With</a:t>
            </a:r>
            <a:r>
              <a:rPr lang="en"/>
              <a:t> Ops Manager</a:t>
            </a:r>
          </a:p>
        </p:txBody>
      </p:sp>
      <p:sp>
        <p:nvSpPr>
          <p:cNvPr id="506" name="Shape 506"/>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marL="457200" lvl="0" indent="-381000" rtl="0">
              <a:spcBef>
                <a:spcPts val="0"/>
              </a:spcBef>
              <a:buSzPct val="100000"/>
            </a:pPr>
            <a:r>
              <a:rPr lang="en" sz="2400"/>
              <a:t>Backup your data - continuous, real-time</a:t>
            </a:r>
          </a:p>
          <a:p>
            <a:pPr marL="457200" lvl="0" indent="-381000" rtl="0">
              <a:spcBef>
                <a:spcPts val="0"/>
              </a:spcBef>
              <a:buSzPct val="100000"/>
            </a:pPr>
            <a:r>
              <a:rPr lang="en" sz="2400"/>
              <a:t>Point-in-time recovery of replica sets</a:t>
            </a:r>
          </a:p>
          <a:p>
            <a:pPr marL="457200" lvl="0" indent="-381000" rtl="0">
              <a:spcBef>
                <a:spcPts val="0"/>
              </a:spcBef>
              <a:buSzPct val="100000"/>
            </a:pPr>
            <a:r>
              <a:rPr lang="en" sz="2400"/>
              <a:t>Cluster-wide snapshots of sharded clusters </a:t>
            </a:r>
          </a:p>
          <a:p>
            <a:pPr marL="457200" lvl="0" indent="-381000" rtl="0">
              <a:spcBef>
                <a:spcPts val="0"/>
              </a:spcBef>
              <a:buSzPct val="100000"/>
            </a:pPr>
            <a:r>
              <a:rPr lang="en" sz="2400"/>
              <a:t>Fast and seamless recovery</a:t>
            </a:r>
          </a:p>
          <a:p>
            <a:pPr marL="457200" lvl="0" indent="-381000" rtl="0">
              <a:spcBef>
                <a:spcPts val="0"/>
              </a:spcBef>
              <a:buSzPct val="100000"/>
            </a:pPr>
            <a:r>
              <a:rPr lang="en" sz="2400"/>
              <a:t>...all with a few clicks in the Ops Manager UI</a:t>
            </a:r>
          </a:p>
          <a:p>
            <a:pPr lvl="0" rtl="0">
              <a:spcBef>
                <a:spcPts val="0"/>
              </a:spcBef>
              <a:buNone/>
            </a:pPr>
            <a:r>
              <a:rPr lang="en" sz="2400" b="1">
                <a:solidFill>
                  <a:srgbClr val="6AA84F"/>
                </a:solidFill>
              </a:rPr>
              <a:t>Ops Manager: Safer, more reliable, and easier</a:t>
            </a:r>
          </a:p>
        </p:txBody>
      </p:sp>
    </p:spTree>
    <p:extLst>
      <p:ext uri="{BB962C8B-B14F-4D97-AF65-F5344CB8AC3E}">
        <p14:creationId xmlns:p14="http://schemas.microsoft.com/office/powerpoint/2010/main" val="69607463"/>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354341" y="211873"/>
            <a:ext cx="10287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itle 3"/>
          <p:cNvSpPr txBox="1">
            <a:spLocks/>
          </p:cNvSpPr>
          <p:nvPr/>
        </p:nvSpPr>
        <p:spPr>
          <a:xfrm>
            <a:off x="285750" y="8364"/>
            <a:ext cx="7886700" cy="994172"/>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4400" kern="1200" spc="-150">
                <a:solidFill>
                  <a:schemeClr val="tx1"/>
                </a:solidFill>
                <a:latin typeface="+mj-lt"/>
                <a:ea typeface="+mj-ea"/>
                <a:cs typeface="+mj-cs"/>
              </a:defRPr>
            </a:lvl1pPr>
          </a:lstStyle>
          <a:p>
            <a:r>
              <a:rPr lang="en-US" sz="3300">
                <a:solidFill>
                  <a:schemeClr val="tx2"/>
                </a:solidFill>
              </a:rPr>
              <a:t>NoSQL</a:t>
            </a:r>
            <a:endParaRPr lang="en-US" sz="3300" dirty="0">
              <a:solidFill>
                <a:schemeClr val="tx2"/>
              </a:solidFill>
            </a:endParaRPr>
          </a:p>
        </p:txBody>
      </p:sp>
      <p:pic>
        <p:nvPicPr>
          <p:cNvPr id="2" name="Picture 1"/>
          <p:cNvPicPr>
            <a:picLocks noChangeAspect="1"/>
          </p:cNvPicPr>
          <p:nvPr/>
        </p:nvPicPr>
        <p:blipFill>
          <a:blip r:embed="rId3"/>
          <a:stretch>
            <a:fillRect/>
          </a:stretch>
        </p:blipFill>
        <p:spPr>
          <a:xfrm>
            <a:off x="3966883" y="2241508"/>
            <a:ext cx="1210235" cy="1371600"/>
          </a:xfrm>
          <a:prstGeom prst="rect">
            <a:avLst/>
          </a:prstGeom>
          <a:effectLst>
            <a:outerShdw blurRad="50800" dist="76200" dir="5400000" algn="t" rotWithShape="0">
              <a:prstClr val="black">
                <a:alpha val="5000"/>
              </a:prstClr>
            </a:outerShdw>
          </a:effectLst>
        </p:spPr>
      </p:pic>
      <p:grpSp>
        <p:nvGrpSpPr>
          <p:cNvPr id="28" name="Group 27"/>
          <p:cNvGrpSpPr/>
          <p:nvPr/>
        </p:nvGrpSpPr>
        <p:grpSpPr>
          <a:xfrm flipH="1">
            <a:off x="5241678" y="1498558"/>
            <a:ext cx="1101973" cy="2857500"/>
            <a:chOff x="3171072" y="1547069"/>
            <a:chExt cx="1101972" cy="2857500"/>
          </a:xfrm>
        </p:grpSpPr>
        <p:sp>
          <p:nvSpPr>
            <p:cNvPr id="29" name="object 20"/>
            <p:cNvSpPr/>
            <p:nvPr/>
          </p:nvSpPr>
          <p:spPr>
            <a:xfrm>
              <a:off x="3171072" y="1547069"/>
              <a:ext cx="1094404" cy="661102"/>
            </a:xfrm>
            <a:custGeom>
              <a:avLst/>
              <a:gdLst/>
              <a:ahLst/>
              <a:cxnLst/>
              <a:rect l="l" t="t" r="r" b="b"/>
              <a:pathLst>
                <a:path w="2874645" h="1565910">
                  <a:moveTo>
                    <a:pt x="0" y="0"/>
                  </a:moveTo>
                  <a:lnTo>
                    <a:pt x="1308839" y="0"/>
                  </a:lnTo>
                  <a:lnTo>
                    <a:pt x="2874647" y="1565807"/>
                  </a:lnTo>
                </a:path>
              </a:pathLst>
            </a:custGeom>
            <a:ln w="25130">
              <a:solidFill>
                <a:schemeClr val="accent1"/>
              </a:solidFill>
            </a:ln>
          </p:spPr>
          <p:txBody>
            <a:bodyPr wrap="square" lIns="0" tIns="0" rIns="0" bIns="0" rtlCol="0"/>
            <a:lstStyle/>
            <a:p>
              <a:endParaRPr/>
            </a:p>
          </p:txBody>
        </p:sp>
        <p:sp>
          <p:nvSpPr>
            <p:cNvPr id="30" name="object 22"/>
            <p:cNvSpPr/>
            <p:nvPr/>
          </p:nvSpPr>
          <p:spPr>
            <a:xfrm flipV="1">
              <a:off x="3178641" y="2857763"/>
              <a:ext cx="1012360" cy="118529"/>
            </a:xfrm>
            <a:custGeom>
              <a:avLst/>
              <a:gdLst/>
              <a:ahLst/>
              <a:cxnLst/>
              <a:rect l="l" t="t" r="r" b="b"/>
              <a:pathLst>
                <a:path w="2078990">
                  <a:moveTo>
                    <a:pt x="2078776" y="0"/>
                  </a:moveTo>
                  <a:lnTo>
                    <a:pt x="0" y="0"/>
                  </a:lnTo>
                </a:path>
              </a:pathLst>
            </a:custGeom>
            <a:ln w="25130">
              <a:solidFill>
                <a:schemeClr val="accent1"/>
              </a:solidFill>
            </a:ln>
          </p:spPr>
          <p:txBody>
            <a:bodyPr wrap="square" lIns="0" tIns="0" rIns="0" bIns="0" rtlCol="0"/>
            <a:lstStyle/>
            <a:p>
              <a:endParaRPr/>
            </a:p>
          </p:txBody>
        </p:sp>
        <p:sp>
          <p:nvSpPr>
            <p:cNvPr id="31" name="object 20"/>
            <p:cNvSpPr/>
            <p:nvPr/>
          </p:nvSpPr>
          <p:spPr>
            <a:xfrm flipV="1">
              <a:off x="3178640" y="3743467"/>
              <a:ext cx="1094404" cy="661102"/>
            </a:xfrm>
            <a:custGeom>
              <a:avLst/>
              <a:gdLst/>
              <a:ahLst/>
              <a:cxnLst/>
              <a:rect l="l" t="t" r="r" b="b"/>
              <a:pathLst>
                <a:path w="2874645" h="1565910">
                  <a:moveTo>
                    <a:pt x="0" y="0"/>
                  </a:moveTo>
                  <a:lnTo>
                    <a:pt x="1308839" y="0"/>
                  </a:lnTo>
                  <a:lnTo>
                    <a:pt x="2874647" y="1565807"/>
                  </a:lnTo>
                </a:path>
              </a:pathLst>
            </a:custGeom>
            <a:ln w="25130">
              <a:solidFill>
                <a:schemeClr val="accent1"/>
              </a:solidFill>
            </a:ln>
          </p:spPr>
          <p:txBody>
            <a:bodyPr wrap="square" lIns="0" tIns="0" rIns="0" bIns="0" rtlCol="0"/>
            <a:lstStyle/>
            <a:p>
              <a:endParaRPr/>
            </a:p>
          </p:txBody>
        </p:sp>
      </p:grpSp>
      <p:sp>
        <p:nvSpPr>
          <p:cNvPr id="32" name="TextBox 31"/>
          <p:cNvSpPr txBox="1"/>
          <p:nvPr/>
        </p:nvSpPr>
        <p:spPr>
          <a:xfrm>
            <a:off x="6353609" y="3150885"/>
            <a:ext cx="1862295" cy="415498"/>
          </a:xfrm>
          <a:prstGeom prst="rect">
            <a:avLst/>
          </a:prstGeom>
          <a:noFill/>
          <a:effectLst/>
        </p:spPr>
        <p:txBody>
          <a:bodyPr wrap="square" rtlCol="0">
            <a:spAutoFit/>
          </a:bodyPr>
          <a:lstStyle/>
          <a:p>
            <a:r>
              <a:rPr lang="en-US" sz="1050" dirty="0">
                <a:solidFill>
                  <a:schemeClr val="tx2"/>
                </a:solidFill>
                <a:latin typeface="Arial"/>
                <a:cs typeface="Arial"/>
              </a:rPr>
              <a:t>Scalability</a:t>
            </a:r>
          </a:p>
          <a:p>
            <a:r>
              <a:rPr lang="en-US" sz="1050" dirty="0">
                <a:solidFill>
                  <a:schemeClr val="tx2"/>
                </a:solidFill>
                <a:latin typeface="Arial"/>
                <a:cs typeface="Arial"/>
              </a:rPr>
              <a:t>&amp; Performance</a:t>
            </a:r>
          </a:p>
        </p:txBody>
      </p:sp>
      <p:sp>
        <p:nvSpPr>
          <p:cNvPr id="33" name="TextBox 32"/>
          <p:cNvSpPr txBox="1"/>
          <p:nvPr/>
        </p:nvSpPr>
        <p:spPr>
          <a:xfrm>
            <a:off x="6343650" y="4530164"/>
            <a:ext cx="1756569" cy="415498"/>
          </a:xfrm>
          <a:prstGeom prst="rect">
            <a:avLst/>
          </a:prstGeom>
          <a:noFill/>
          <a:effectLst/>
        </p:spPr>
        <p:txBody>
          <a:bodyPr wrap="square" rtlCol="0">
            <a:spAutoFit/>
          </a:bodyPr>
          <a:lstStyle/>
          <a:p>
            <a:r>
              <a:rPr lang="en-US" sz="1050" dirty="0">
                <a:solidFill>
                  <a:schemeClr val="tx2"/>
                </a:solidFill>
                <a:latin typeface="Arial"/>
                <a:cs typeface="Arial"/>
              </a:rPr>
              <a:t>Always On,</a:t>
            </a:r>
          </a:p>
          <a:p>
            <a:r>
              <a:rPr lang="en-US" sz="1050" dirty="0">
                <a:solidFill>
                  <a:schemeClr val="tx2"/>
                </a:solidFill>
                <a:latin typeface="Arial"/>
                <a:cs typeface="Arial"/>
              </a:rPr>
              <a:t>Global Deployments</a:t>
            </a:r>
          </a:p>
        </p:txBody>
      </p:sp>
      <p:sp>
        <p:nvSpPr>
          <p:cNvPr id="34" name="TextBox 33"/>
          <p:cNvSpPr txBox="1"/>
          <p:nvPr/>
        </p:nvSpPr>
        <p:spPr>
          <a:xfrm>
            <a:off x="6372356" y="1712267"/>
            <a:ext cx="1862295" cy="253916"/>
          </a:xfrm>
          <a:prstGeom prst="rect">
            <a:avLst/>
          </a:prstGeom>
          <a:noFill/>
          <a:effectLst/>
        </p:spPr>
        <p:txBody>
          <a:bodyPr wrap="square" rtlCol="0">
            <a:spAutoFit/>
          </a:bodyPr>
          <a:lstStyle/>
          <a:p>
            <a:r>
              <a:rPr lang="en-US" sz="1050" dirty="0">
                <a:solidFill>
                  <a:schemeClr val="tx2"/>
                </a:solidFill>
                <a:latin typeface="Arial"/>
                <a:cs typeface="Arial"/>
              </a:rPr>
              <a:t>Flexibility</a:t>
            </a:r>
          </a:p>
        </p:txBody>
      </p:sp>
      <p:pic>
        <p:nvPicPr>
          <p:cNvPr id="36" name="Picture 35"/>
          <p:cNvPicPr>
            <a:picLocks noChangeAspect="1"/>
          </p:cNvPicPr>
          <p:nvPr/>
        </p:nvPicPr>
        <p:blipFill>
          <a:blip r:embed="rId4"/>
          <a:stretch>
            <a:fillRect/>
          </a:stretch>
        </p:blipFill>
        <p:spPr>
          <a:xfrm>
            <a:off x="6457950" y="2800833"/>
            <a:ext cx="342900" cy="249382"/>
          </a:xfrm>
          <a:prstGeom prst="rect">
            <a:avLst/>
          </a:prstGeom>
        </p:spPr>
      </p:pic>
      <p:pic>
        <p:nvPicPr>
          <p:cNvPr id="37" name="Picture 36"/>
          <p:cNvPicPr>
            <a:picLocks noChangeAspect="1"/>
          </p:cNvPicPr>
          <p:nvPr/>
        </p:nvPicPr>
        <p:blipFill>
          <a:blip r:embed="rId5"/>
          <a:stretch>
            <a:fillRect/>
          </a:stretch>
        </p:blipFill>
        <p:spPr>
          <a:xfrm>
            <a:off x="6457950" y="4172429"/>
            <a:ext cx="342900" cy="342900"/>
          </a:xfrm>
          <a:prstGeom prst="rect">
            <a:avLst/>
          </a:prstGeom>
        </p:spPr>
      </p:pic>
      <p:grpSp>
        <p:nvGrpSpPr>
          <p:cNvPr id="41" name="Group 40"/>
          <p:cNvGrpSpPr/>
          <p:nvPr/>
        </p:nvGrpSpPr>
        <p:grpSpPr>
          <a:xfrm>
            <a:off x="2798005" y="1500180"/>
            <a:ext cx="1101973" cy="2857500"/>
            <a:chOff x="3171072" y="1547069"/>
            <a:chExt cx="1101972" cy="2857500"/>
          </a:xfrm>
        </p:grpSpPr>
        <p:sp>
          <p:nvSpPr>
            <p:cNvPr id="42" name="object 20"/>
            <p:cNvSpPr/>
            <p:nvPr/>
          </p:nvSpPr>
          <p:spPr>
            <a:xfrm>
              <a:off x="3171072" y="1547069"/>
              <a:ext cx="1094404" cy="661102"/>
            </a:xfrm>
            <a:custGeom>
              <a:avLst/>
              <a:gdLst/>
              <a:ahLst/>
              <a:cxnLst/>
              <a:rect l="l" t="t" r="r" b="b"/>
              <a:pathLst>
                <a:path w="2874645" h="1565910">
                  <a:moveTo>
                    <a:pt x="0" y="0"/>
                  </a:moveTo>
                  <a:lnTo>
                    <a:pt x="1308839" y="0"/>
                  </a:lnTo>
                  <a:lnTo>
                    <a:pt x="2874647" y="1565807"/>
                  </a:lnTo>
                </a:path>
              </a:pathLst>
            </a:custGeom>
            <a:ln w="25130">
              <a:solidFill>
                <a:schemeClr val="bg2"/>
              </a:solidFill>
            </a:ln>
          </p:spPr>
          <p:txBody>
            <a:bodyPr wrap="square" lIns="0" tIns="0" rIns="0" bIns="0" rtlCol="0"/>
            <a:lstStyle/>
            <a:p>
              <a:endParaRPr/>
            </a:p>
          </p:txBody>
        </p:sp>
        <p:sp>
          <p:nvSpPr>
            <p:cNvPr id="43" name="object 22"/>
            <p:cNvSpPr/>
            <p:nvPr/>
          </p:nvSpPr>
          <p:spPr>
            <a:xfrm flipV="1">
              <a:off x="3178641" y="2857763"/>
              <a:ext cx="1012360" cy="118529"/>
            </a:xfrm>
            <a:custGeom>
              <a:avLst/>
              <a:gdLst/>
              <a:ahLst/>
              <a:cxnLst/>
              <a:rect l="l" t="t" r="r" b="b"/>
              <a:pathLst>
                <a:path w="2078990">
                  <a:moveTo>
                    <a:pt x="2078776" y="0"/>
                  </a:moveTo>
                  <a:lnTo>
                    <a:pt x="0" y="0"/>
                  </a:lnTo>
                </a:path>
              </a:pathLst>
            </a:custGeom>
            <a:ln w="25130">
              <a:solidFill>
                <a:schemeClr val="bg2"/>
              </a:solidFill>
            </a:ln>
          </p:spPr>
          <p:txBody>
            <a:bodyPr wrap="square" lIns="0" tIns="0" rIns="0" bIns="0" rtlCol="0"/>
            <a:lstStyle/>
            <a:p>
              <a:endParaRPr/>
            </a:p>
          </p:txBody>
        </p:sp>
        <p:sp>
          <p:nvSpPr>
            <p:cNvPr id="44" name="object 20"/>
            <p:cNvSpPr/>
            <p:nvPr/>
          </p:nvSpPr>
          <p:spPr>
            <a:xfrm flipV="1">
              <a:off x="3178640" y="3743467"/>
              <a:ext cx="1094404" cy="661102"/>
            </a:xfrm>
            <a:custGeom>
              <a:avLst/>
              <a:gdLst/>
              <a:ahLst/>
              <a:cxnLst/>
              <a:rect l="l" t="t" r="r" b="b"/>
              <a:pathLst>
                <a:path w="2874645" h="1565910">
                  <a:moveTo>
                    <a:pt x="0" y="0"/>
                  </a:moveTo>
                  <a:lnTo>
                    <a:pt x="1308839" y="0"/>
                  </a:lnTo>
                  <a:lnTo>
                    <a:pt x="2874647" y="1565807"/>
                  </a:lnTo>
                </a:path>
              </a:pathLst>
            </a:custGeom>
            <a:ln w="25130">
              <a:solidFill>
                <a:schemeClr val="bg2"/>
              </a:solidFill>
            </a:ln>
          </p:spPr>
          <p:txBody>
            <a:bodyPr wrap="square" lIns="0" tIns="0" rIns="0" bIns="0" rtlCol="0"/>
            <a:lstStyle/>
            <a:p>
              <a:endParaRPr/>
            </a:p>
          </p:txBody>
        </p:sp>
      </p:grpSp>
      <p:pic>
        <p:nvPicPr>
          <p:cNvPr id="7" name="Picture 6"/>
          <p:cNvPicPr>
            <a:picLocks noChangeAspect="1"/>
          </p:cNvPicPr>
          <p:nvPr/>
        </p:nvPicPr>
        <p:blipFill>
          <a:blip r:embed="rId6"/>
          <a:stretch>
            <a:fillRect/>
          </a:stretch>
        </p:blipFill>
        <p:spPr>
          <a:xfrm>
            <a:off x="6457950" y="1406011"/>
            <a:ext cx="342900" cy="187037"/>
          </a:xfrm>
          <a:prstGeom prst="rect">
            <a:avLst/>
          </a:prstGeom>
        </p:spPr>
      </p:pic>
      <p:sp>
        <p:nvSpPr>
          <p:cNvPr id="45" name="TextBox 44"/>
          <p:cNvSpPr txBox="1"/>
          <p:nvPr/>
        </p:nvSpPr>
        <p:spPr>
          <a:xfrm>
            <a:off x="89563" y="1710594"/>
            <a:ext cx="2596487" cy="415498"/>
          </a:xfrm>
          <a:prstGeom prst="rect">
            <a:avLst/>
          </a:prstGeom>
          <a:noFill/>
          <a:effectLst/>
        </p:spPr>
        <p:txBody>
          <a:bodyPr wrap="square" rtlCol="0" anchor="ctr">
            <a:spAutoFit/>
          </a:bodyPr>
          <a:lstStyle/>
          <a:p>
            <a:pPr algn="r"/>
            <a:r>
              <a:rPr lang="en-US" sz="1050" dirty="0">
                <a:solidFill>
                  <a:schemeClr val="bg1">
                    <a:lumMod val="75000"/>
                  </a:schemeClr>
                </a:solidFill>
                <a:cs typeface="Arial"/>
              </a:rPr>
              <a:t>Expressive Query Language</a:t>
            </a:r>
          </a:p>
          <a:p>
            <a:pPr algn="r"/>
            <a:r>
              <a:rPr lang="en-US" sz="1050" dirty="0">
                <a:solidFill>
                  <a:schemeClr val="bg1">
                    <a:lumMod val="75000"/>
                  </a:schemeClr>
                </a:solidFill>
                <a:cs typeface="Arial"/>
              </a:rPr>
              <a:t>&amp; Secondary Indexes</a:t>
            </a:r>
          </a:p>
        </p:txBody>
      </p:sp>
      <p:sp>
        <p:nvSpPr>
          <p:cNvPr id="46" name="TextBox 45"/>
          <p:cNvSpPr txBox="1"/>
          <p:nvPr/>
        </p:nvSpPr>
        <p:spPr>
          <a:xfrm>
            <a:off x="823755" y="3141017"/>
            <a:ext cx="1862295" cy="253916"/>
          </a:xfrm>
          <a:prstGeom prst="rect">
            <a:avLst/>
          </a:prstGeom>
          <a:noFill/>
          <a:effectLst/>
        </p:spPr>
        <p:txBody>
          <a:bodyPr wrap="square" rtlCol="0">
            <a:spAutoFit/>
          </a:bodyPr>
          <a:lstStyle/>
          <a:p>
            <a:pPr algn="r"/>
            <a:r>
              <a:rPr lang="en-US" sz="1050" dirty="0">
                <a:solidFill>
                  <a:schemeClr val="bg1">
                    <a:lumMod val="75000"/>
                  </a:schemeClr>
                </a:solidFill>
                <a:cs typeface="Arial"/>
              </a:rPr>
              <a:t>Strong Consistency</a:t>
            </a:r>
          </a:p>
        </p:txBody>
      </p:sp>
      <p:sp>
        <p:nvSpPr>
          <p:cNvPr id="47" name="TextBox 46"/>
          <p:cNvSpPr txBox="1"/>
          <p:nvPr/>
        </p:nvSpPr>
        <p:spPr>
          <a:xfrm>
            <a:off x="680578" y="4579635"/>
            <a:ext cx="2005472" cy="415498"/>
          </a:xfrm>
          <a:prstGeom prst="rect">
            <a:avLst/>
          </a:prstGeom>
          <a:noFill/>
          <a:effectLst/>
        </p:spPr>
        <p:txBody>
          <a:bodyPr wrap="square" rtlCol="0">
            <a:spAutoFit/>
          </a:bodyPr>
          <a:lstStyle/>
          <a:p>
            <a:pPr algn="r"/>
            <a:r>
              <a:rPr lang="en-US" sz="1050" dirty="0">
                <a:solidFill>
                  <a:schemeClr val="bg1">
                    <a:lumMod val="75000"/>
                  </a:schemeClr>
                </a:solidFill>
                <a:cs typeface="Arial"/>
              </a:rPr>
              <a:t>Enterprise Management</a:t>
            </a:r>
          </a:p>
          <a:p>
            <a:pPr algn="r"/>
            <a:r>
              <a:rPr lang="en-US" sz="1050" dirty="0">
                <a:solidFill>
                  <a:schemeClr val="bg1">
                    <a:lumMod val="75000"/>
                  </a:schemeClr>
                </a:solidFill>
                <a:cs typeface="Arial"/>
              </a:rPr>
              <a:t>&amp; Integrations</a:t>
            </a:r>
          </a:p>
        </p:txBody>
      </p:sp>
      <p:pic>
        <p:nvPicPr>
          <p:cNvPr id="48" name="Picture 47"/>
          <p:cNvPicPr>
            <a:picLocks noChangeAspect="1"/>
          </p:cNvPicPr>
          <p:nvPr/>
        </p:nvPicPr>
        <p:blipFill>
          <a:blip r:embed="rId7">
            <a:alphaModFix amt="20000"/>
          </a:blip>
          <a:stretch>
            <a:fillRect/>
          </a:stretch>
        </p:blipFill>
        <p:spPr>
          <a:xfrm>
            <a:off x="2343150" y="2770145"/>
            <a:ext cx="342900" cy="314325"/>
          </a:xfrm>
          <a:prstGeom prst="rect">
            <a:avLst/>
          </a:prstGeom>
        </p:spPr>
      </p:pic>
      <p:pic>
        <p:nvPicPr>
          <p:cNvPr id="49" name="Picture 48"/>
          <p:cNvPicPr>
            <a:picLocks noChangeAspect="1"/>
          </p:cNvPicPr>
          <p:nvPr/>
        </p:nvPicPr>
        <p:blipFill>
          <a:blip r:embed="rId8">
            <a:alphaModFix amt="20000"/>
          </a:blip>
          <a:stretch>
            <a:fillRect/>
          </a:stretch>
        </p:blipFill>
        <p:spPr>
          <a:xfrm>
            <a:off x="2343150" y="4183402"/>
            <a:ext cx="342900" cy="342900"/>
          </a:xfrm>
          <a:prstGeom prst="rect">
            <a:avLst/>
          </a:prstGeom>
        </p:spPr>
      </p:pic>
      <p:pic>
        <p:nvPicPr>
          <p:cNvPr id="50" name="Picture 49"/>
          <p:cNvPicPr>
            <a:picLocks noChangeAspect="1"/>
          </p:cNvPicPr>
          <p:nvPr/>
        </p:nvPicPr>
        <p:blipFill>
          <a:blip r:embed="rId9">
            <a:alphaModFix amt="20000"/>
          </a:blip>
          <a:stretch>
            <a:fillRect/>
          </a:stretch>
        </p:blipFill>
        <p:spPr>
          <a:xfrm>
            <a:off x="2343150" y="1328314"/>
            <a:ext cx="342900" cy="342900"/>
          </a:xfrm>
          <a:prstGeom prst="rect">
            <a:avLst/>
          </a:prstGeom>
        </p:spPr>
      </p:pic>
    </p:spTree>
    <p:extLst>
      <p:ext uri="{BB962C8B-B14F-4D97-AF65-F5344CB8AC3E}">
        <p14:creationId xmlns:p14="http://schemas.microsoft.com/office/powerpoint/2010/main" val="4084902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a:bodyPr>
          <a:lstStyle/>
          <a:p>
            <a:r>
              <a:rPr lang="en-US" dirty="0" err="1" smtClean="0"/>
              <a:t>MongoDB</a:t>
            </a:r>
            <a:r>
              <a:rPr lang="en-US" dirty="0" smtClean="0"/>
              <a:t> as Service</a:t>
            </a:r>
            <a:endParaRPr lang="en-US" dirty="0"/>
          </a:p>
        </p:txBody>
      </p:sp>
    </p:spTree>
    <p:extLst>
      <p:ext uri="{BB962C8B-B14F-4D97-AF65-F5344CB8AC3E}">
        <p14:creationId xmlns:p14="http://schemas.microsoft.com/office/powerpoint/2010/main" val="14246898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37022"/>
          </a:xfrm>
        </p:spPr>
        <p:txBody>
          <a:bodyPr vert="horz" lIns="68580" tIns="34290" rIns="68580" bIns="34290" rtlCol="0" anchor="b">
            <a:normAutofit/>
          </a:bodyPr>
          <a:lstStyle/>
          <a:p>
            <a:pPr algn="l"/>
            <a:r>
              <a:rPr lang="en-US" sz="3000" dirty="0">
                <a:solidFill>
                  <a:schemeClr val="tx2"/>
                </a:solidFill>
              </a:rPr>
              <a:t>Value of MongoDB as a Service</a:t>
            </a:r>
          </a:p>
        </p:txBody>
      </p:sp>
      <p:sp>
        <p:nvSpPr>
          <p:cNvPr id="3" name="Content Placeholder 2"/>
          <p:cNvSpPr>
            <a:spLocks noGrp="1"/>
          </p:cNvSpPr>
          <p:nvPr>
            <p:ph idx="1"/>
          </p:nvPr>
        </p:nvSpPr>
        <p:spPr>
          <a:xfrm>
            <a:off x="304800" y="2571751"/>
            <a:ext cx="2895600" cy="1184673"/>
          </a:xfrm>
        </p:spPr>
        <p:txBody>
          <a:bodyPr>
            <a:normAutofit fontScale="92500"/>
          </a:bodyPr>
          <a:lstStyle/>
          <a:p>
            <a:pPr marL="0" indent="0" algn="ctr">
              <a:buNone/>
            </a:pPr>
            <a:r>
              <a:rPr lang="en-US" sz="2000" b="1" dirty="0"/>
              <a:t>Standardize operations</a:t>
            </a:r>
            <a:r>
              <a:rPr lang="en-US" sz="2000" dirty="0"/>
              <a:t> across multiple MongoDB deployments</a:t>
            </a:r>
          </a:p>
        </p:txBody>
      </p:sp>
      <p:pic>
        <p:nvPicPr>
          <p:cNvPr id="7" name="Picture 6" descr="integrating-into-existing-infrastructu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2455" y="1405890"/>
            <a:ext cx="914400" cy="914400"/>
          </a:xfrm>
          <a:prstGeom prst="rect">
            <a:avLst/>
          </a:prstGeom>
        </p:spPr>
      </p:pic>
      <p:pic>
        <p:nvPicPr>
          <p:cNvPr id="8" name="Picture 7" descr="continuous-developmen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657" y="1405890"/>
            <a:ext cx="1039091" cy="914400"/>
          </a:xfrm>
          <a:prstGeom prst="rect">
            <a:avLst/>
          </a:prstGeom>
        </p:spPr>
      </p:pic>
      <p:pic>
        <p:nvPicPr>
          <p:cNvPr id="9" name="Picture 8" descr="data-cent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09255" y="1497330"/>
            <a:ext cx="914400" cy="731520"/>
          </a:xfrm>
          <a:prstGeom prst="rect">
            <a:avLst/>
          </a:prstGeom>
        </p:spPr>
      </p:pic>
      <p:sp>
        <p:nvSpPr>
          <p:cNvPr id="14" name="Content Placeholder 2"/>
          <p:cNvSpPr txBox="1">
            <a:spLocks/>
          </p:cNvSpPr>
          <p:nvPr/>
        </p:nvSpPr>
        <p:spPr>
          <a:xfrm>
            <a:off x="3124200" y="2571751"/>
            <a:ext cx="2895600" cy="118467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b="1" dirty="0"/>
              <a:t>Integrate</a:t>
            </a:r>
            <a:r>
              <a:rPr lang="en-US" sz="2000" dirty="0"/>
              <a:t> MongoDB into your environment and tooling</a:t>
            </a:r>
          </a:p>
        </p:txBody>
      </p:sp>
      <p:sp>
        <p:nvSpPr>
          <p:cNvPr id="15" name="Content Placeholder 2"/>
          <p:cNvSpPr txBox="1">
            <a:spLocks/>
          </p:cNvSpPr>
          <p:nvPr/>
        </p:nvSpPr>
        <p:spPr>
          <a:xfrm>
            <a:off x="5867400" y="2571751"/>
            <a:ext cx="2895600" cy="1184673"/>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1600" kern="1200">
                <a:solidFill>
                  <a:srgbClr val="242423"/>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rgbClr val="242423"/>
                </a:solidFill>
                <a:latin typeface="Arial"/>
                <a:ea typeface="+mn-ea"/>
                <a:cs typeface="Arial"/>
              </a:defRPr>
            </a:lvl2pPr>
            <a:lvl3pPr marL="1143000" indent="-228600" algn="l" defTabSz="457200" rtl="0" eaLnBrk="1" latinLnBrk="0" hangingPunct="1">
              <a:spcBef>
                <a:spcPct val="20000"/>
              </a:spcBef>
              <a:buFont typeface="Arial"/>
              <a:buChar char="•"/>
              <a:defRPr sz="1600" kern="1200">
                <a:solidFill>
                  <a:srgbClr val="242423"/>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rgbClr val="242423"/>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rgbClr val="242423"/>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000" b="1" dirty="0"/>
              <a:t>Speed development</a:t>
            </a:r>
            <a:r>
              <a:rPr lang="en-US" sz="2000" dirty="0"/>
              <a:t> with a fast and easy </a:t>
            </a:r>
            <a:r>
              <a:rPr lang="en-US" sz="2000" dirty="0" err="1"/>
              <a:t>dev</a:t>
            </a:r>
            <a:r>
              <a:rPr lang="en-US" sz="2000" dirty="0"/>
              <a:t>/test sandbox</a:t>
            </a:r>
          </a:p>
        </p:txBody>
      </p:sp>
      <p:sp>
        <p:nvSpPr>
          <p:cNvPr id="17" name="Rounded Rectangle 16"/>
          <p:cNvSpPr/>
          <p:nvPr/>
        </p:nvSpPr>
        <p:spPr>
          <a:xfrm>
            <a:off x="323152" y="3924065"/>
            <a:ext cx="8497700" cy="7431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r>
              <a:rPr lang="en-US" sz="2400" b="1" dirty="0">
                <a:solidFill>
                  <a:srgbClr val="FFFFFF"/>
                </a:solidFill>
              </a:rPr>
              <a:t>Reduce costs and complexity while reducing time to production</a:t>
            </a:r>
          </a:p>
        </p:txBody>
      </p:sp>
    </p:spTree>
    <p:extLst>
      <p:ext uri="{BB962C8B-B14F-4D97-AF65-F5344CB8AC3E}">
        <p14:creationId xmlns:p14="http://schemas.microsoft.com/office/powerpoint/2010/main" val="97023949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109" name="Shape 65"/>
          <p:cNvSpPr txBox="1">
            <a:spLocks noGrp="1"/>
          </p:cNvSpPr>
          <p:nvPr>
            <p:ph type="title"/>
          </p:nvPr>
        </p:nvSpPr>
        <p:spPr>
          <a:xfrm>
            <a:off x="235441" y="35519"/>
            <a:ext cx="8343900" cy="702499"/>
          </a:xfrm>
          <a:prstGeom prst="rect">
            <a:avLst/>
          </a:prstGeom>
        </p:spPr>
        <p:txBody>
          <a:bodyPr vert="horz" lIns="68580" tIns="34290" rIns="68580" bIns="34290" rtlCol="0" anchor="b">
            <a:normAutofit/>
          </a:bodyPr>
          <a:lstStyle/>
          <a:p>
            <a:pPr algn="l"/>
            <a:r>
              <a:rPr lang="es-ES_tradnl" dirty="0" err="1">
                <a:solidFill>
                  <a:schemeClr val="tx2"/>
                </a:solidFill>
              </a:rPr>
              <a:t>MongoDBaaS</a:t>
            </a:r>
            <a:r>
              <a:rPr lang="es-ES_tradnl" dirty="0">
                <a:solidFill>
                  <a:schemeClr val="tx2"/>
                </a:solidFill>
              </a:rPr>
              <a:t> </a:t>
            </a:r>
            <a:r>
              <a:rPr lang="es-ES_tradnl" dirty="0" err="1" smtClean="0">
                <a:solidFill>
                  <a:schemeClr val="tx2"/>
                </a:solidFill>
              </a:rPr>
              <a:t>Architecture</a:t>
            </a:r>
            <a:r>
              <a:rPr lang="es-ES_tradnl" dirty="0" smtClean="0">
                <a:solidFill>
                  <a:schemeClr val="tx2"/>
                </a:solidFill>
              </a:rPr>
              <a:t> </a:t>
            </a:r>
            <a:r>
              <a:rPr lang="es-ES_tradnl" dirty="0" err="1">
                <a:solidFill>
                  <a:schemeClr val="tx2"/>
                </a:solidFill>
              </a:rPr>
              <a:t>Diagram</a:t>
            </a:r>
            <a:endParaRPr lang="en" dirty="0">
              <a:solidFill>
                <a:schemeClr val="tx2"/>
              </a:solidFill>
            </a:endParaRPr>
          </a:p>
        </p:txBody>
      </p:sp>
      <p:grpSp>
        <p:nvGrpSpPr>
          <p:cNvPr id="2" name="Group 1"/>
          <p:cNvGrpSpPr/>
          <p:nvPr/>
        </p:nvGrpSpPr>
        <p:grpSpPr>
          <a:xfrm>
            <a:off x="214048" y="957451"/>
            <a:ext cx="4072202" cy="2206409"/>
            <a:chOff x="1276585" y="1163943"/>
            <a:chExt cx="10486129" cy="5664135"/>
          </a:xfrm>
        </p:grpSpPr>
        <p:sp>
          <p:nvSpPr>
            <p:cNvPr id="71" name="Rounded Rectangle 70"/>
            <p:cNvSpPr/>
            <p:nvPr/>
          </p:nvSpPr>
          <p:spPr>
            <a:xfrm>
              <a:off x="1276585" y="1163943"/>
              <a:ext cx="8000195" cy="941563"/>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lIns="68569" tIns="68569" rIns="68569" bIns="68569" rtlCol="0" anchor="ctr" anchorCtr="0">
              <a:noAutofit/>
            </a:bodyPr>
            <a:lstStyle/>
            <a:p>
              <a:pPr algn="ctr" defTabSz="685783"/>
              <a:r>
                <a:rPr lang="en-US" sz="1050" b="1" dirty="0">
                  <a:solidFill>
                    <a:srgbClr val="FF0000"/>
                  </a:solidFill>
                </a:rPr>
                <a:t>Applications</a:t>
              </a:r>
            </a:p>
            <a:p>
              <a:pPr algn="ctr" defTabSz="685783"/>
              <a:endParaRPr lang="en-US" sz="900" dirty="0">
                <a:ln>
                  <a:solidFill>
                    <a:srgbClr val="FFD478"/>
                  </a:solidFill>
                </a:ln>
                <a:solidFill>
                  <a:srgbClr val="FF0000"/>
                </a:solidFill>
              </a:endParaRPr>
            </a:p>
          </p:txBody>
        </p:sp>
        <p:cxnSp>
          <p:nvCxnSpPr>
            <p:cNvPr id="7" name="Straight Arrow Connector 6"/>
            <p:cNvCxnSpPr>
              <a:stCxn id="19" idx="1"/>
              <a:endCxn id="50" idx="3"/>
            </p:cNvCxnSpPr>
            <p:nvPr/>
          </p:nvCxnSpPr>
          <p:spPr>
            <a:xfrm flipH="1">
              <a:off x="3801424" y="5319593"/>
              <a:ext cx="6239771" cy="20307"/>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cxnSp>
          <p:nvCxnSpPr>
            <p:cNvPr id="70" name="Elbow Connector 69"/>
            <p:cNvCxnSpPr>
              <a:stCxn id="24" idx="3"/>
              <a:endCxn id="18" idx="0"/>
            </p:cNvCxnSpPr>
            <p:nvPr/>
          </p:nvCxnSpPr>
          <p:spPr>
            <a:xfrm>
              <a:off x="2985403" y="3042711"/>
              <a:ext cx="7910203" cy="1465286"/>
            </a:xfrm>
            <a:prstGeom prst="bentConnector2">
              <a:avLst/>
            </a:prstGeom>
            <a:ln>
              <a:headEnd type="none"/>
              <a:tailEnd type="arrow"/>
            </a:ln>
          </p:spPr>
          <p:style>
            <a:lnRef idx="2">
              <a:schemeClr val="dk1"/>
            </a:lnRef>
            <a:fillRef idx="0">
              <a:schemeClr val="dk1"/>
            </a:fillRef>
            <a:effectRef idx="1">
              <a:schemeClr val="dk1"/>
            </a:effectRef>
            <a:fontRef idx="minor">
              <a:schemeClr val="tx1"/>
            </a:fontRef>
          </p:style>
        </p:cxnSp>
        <p:sp>
          <p:nvSpPr>
            <p:cNvPr id="10" name="Rounded Rectangle 9"/>
            <p:cNvSpPr/>
            <p:nvPr/>
          </p:nvSpPr>
          <p:spPr>
            <a:xfrm>
              <a:off x="4414762" y="4038221"/>
              <a:ext cx="1708817" cy="749803"/>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mongod</a:t>
              </a:r>
              <a:endParaRPr lang="en-US" sz="900" dirty="0">
                <a:solidFill>
                  <a:srgbClr val="FFFFFF"/>
                </a:solidFill>
              </a:endParaRPr>
            </a:p>
            <a:p>
              <a:pPr algn="ctr" defTabSz="685783"/>
              <a:r>
                <a:rPr lang="en-US" sz="900" dirty="0">
                  <a:solidFill>
                    <a:srgbClr val="FFFFFF"/>
                  </a:solidFill>
                </a:rPr>
                <a:t>27017</a:t>
              </a:r>
            </a:p>
          </p:txBody>
        </p:sp>
        <p:sp>
          <p:nvSpPr>
            <p:cNvPr id="11" name="Rounded Rectangle 10"/>
            <p:cNvSpPr/>
            <p:nvPr/>
          </p:nvSpPr>
          <p:spPr>
            <a:xfrm>
              <a:off x="4414762" y="4949281"/>
              <a:ext cx="1708817" cy="749803"/>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mongod</a:t>
              </a:r>
              <a:endParaRPr lang="en-US" sz="900" dirty="0">
                <a:solidFill>
                  <a:srgbClr val="FFFFFF"/>
                </a:solidFill>
              </a:endParaRPr>
            </a:p>
            <a:p>
              <a:pPr algn="ctr" defTabSz="685783"/>
              <a:r>
                <a:rPr lang="en-US" sz="900" dirty="0">
                  <a:solidFill>
                    <a:srgbClr val="FFFFFF"/>
                  </a:solidFill>
                </a:rPr>
                <a:t>27017</a:t>
              </a:r>
            </a:p>
          </p:txBody>
        </p:sp>
        <p:sp>
          <p:nvSpPr>
            <p:cNvPr id="12" name="Rounded Rectangle 11"/>
            <p:cNvSpPr/>
            <p:nvPr/>
          </p:nvSpPr>
          <p:spPr>
            <a:xfrm>
              <a:off x="4414762" y="5854621"/>
              <a:ext cx="1708817" cy="749803"/>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mongod</a:t>
              </a:r>
              <a:endParaRPr lang="en-US" sz="900" dirty="0">
                <a:solidFill>
                  <a:srgbClr val="FFFFFF"/>
                </a:solidFill>
              </a:endParaRPr>
            </a:p>
            <a:p>
              <a:pPr algn="ctr" defTabSz="685783"/>
              <a:r>
                <a:rPr lang="en-US" sz="900" dirty="0">
                  <a:solidFill>
                    <a:srgbClr val="FFFFFF"/>
                  </a:solidFill>
                </a:rPr>
                <a:t>27017</a:t>
              </a:r>
            </a:p>
          </p:txBody>
        </p:sp>
        <p:sp>
          <p:nvSpPr>
            <p:cNvPr id="20" name="Rounded Rectangle 19"/>
            <p:cNvSpPr/>
            <p:nvPr/>
          </p:nvSpPr>
          <p:spPr>
            <a:xfrm>
              <a:off x="10041197" y="5463959"/>
              <a:ext cx="1708817" cy="749803"/>
            </a:xfrm>
            <a:prstGeom prst="roundRect">
              <a:avLst/>
            </a:prstGeom>
            <a:ln/>
          </p:spPr>
          <p:style>
            <a:lnRef idx="3">
              <a:schemeClr val="lt1"/>
            </a:lnRef>
            <a:fillRef idx="1">
              <a:schemeClr val="accent3"/>
            </a:fillRef>
            <a:effectRef idx="1">
              <a:schemeClr val="accent3"/>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config</a:t>
              </a:r>
              <a:endParaRPr lang="en-US" sz="900" dirty="0">
                <a:solidFill>
                  <a:srgbClr val="FFFFFF"/>
                </a:solidFill>
              </a:endParaRPr>
            </a:p>
            <a:p>
              <a:pPr algn="ctr" defTabSz="685783"/>
              <a:r>
                <a:rPr lang="en-US" sz="900" dirty="0">
                  <a:solidFill>
                    <a:srgbClr val="FFFFFF"/>
                  </a:solidFill>
                </a:rPr>
                <a:t>27019</a:t>
              </a:r>
            </a:p>
          </p:txBody>
        </p:sp>
        <p:sp>
          <p:nvSpPr>
            <p:cNvPr id="19" name="Rounded Rectangle 18"/>
            <p:cNvSpPr/>
            <p:nvPr/>
          </p:nvSpPr>
          <p:spPr>
            <a:xfrm>
              <a:off x="10041197" y="4944692"/>
              <a:ext cx="1708817" cy="749803"/>
            </a:xfrm>
            <a:prstGeom prst="roundRect">
              <a:avLst/>
            </a:prstGeom>
            <a:ln/>
          </p:spPr>
          <p:style>
            <a:lnRef idx="3">
              <a:schemeClr val="lt1"/>
            </a:lnRef>
            <a:fillRef idx="1">
              <a:schemeClr val="accent3"/>
            </a:fillRef>
            <a:effectRef idx="1">
              <a:schemeClr val="accent3"/>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config</a:t>
              </a:r>
              <a:endParaRPr lang="en-US" sz="900" dirty="0">
                <a:solidFill>
                  <a:srgbClr val="FFFFFF"/>
                </a:solidFill>
              </a:endParaRPr>
            </a:p>
            <a:p>
              <a:pPr algn="ctr" defTabSz="685783"/>
              <a:r>
                <a:rPr lang="en-US" sz="900" dirty="0">
                  <a:solidFill>
                    <a:srgbClr val="FFFFFF"/>
                  </a:solidFill>
                </a:rPr>
                <a:t>27019</a:t>
              </a:r>
            </a:p>
          </p:txBody>
        </p:sp>
        <p:sp>
          <p:nvSpPr>
            <p:cNvPr id="18" name="Rounded Rectangle 17"/>
            <p:cNvSpPr/>
            <p:nvPr/>
          </p:nvSpPr>
          <p:spPr>
            <a:xfrm>
              <a:off x="10041197" y="4507997"/>
              <a:ext cx="1708817" cy="749803"/>
            </a:xfrm>
            <a:prstGeom prst="roundRect">
              <a:avLst/>
            </a:prstGeom>
            <a:ln/>
          </p:spPr>
          <p:style>
            <a:lnRef idx="3">
              <a:schemeClr val="lt1"/>
            </a:lnRef>
            <a:fillRef idx="1">
              <a:schemeClr val="accent3"/>
            </a:fillRef>
            <a:effectRef idx="1">
              <a:schemeClr val="accent3"/>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config</a:t>
              </a:r>
              <a:endParaRPr lang="en-US" sz="900" dirty="0">
                <a:solidFill>
                  <a:srgbClr val="FFFFFF"/>
                </a:solidFill>
              </a:endParaRPr>
            </a:p>
            <a:p>
              <a:pPr algn="ctr" defTabSz="685783"/>
              <a:r>
                <a:rPr lang="en-US" sz="900" dirty="0">
                  <a:solidFill>
                    <a:srgbClr val="FFFFFF"/>
                  </a:solidFill>
                </a:rPr>
                <a:t>27019</a:t>
              </a:r>
            </a:p>
          </p:txBody>
        </p:sp>
        <p:sp>
          <p:nvSpPr>
            <p:cNvPr id="21" name="Rounded Rectangle 20"/>
            <p:cNvSpPr/>
            <p:nvPr/>
          </p:nvSpPr>
          <p:spPr>
            <a:xfrm>
              <a:off x="5479574" y="2667809"/>
              <a:ext cx="1708817" cy="749803"/>
            </a:xfrm>
            <a:prstGeom prst="roundRect">
              <a:avLst/>
            </a:prstGeom>
            <a:ln/>
          </p:spPr>
          <p:style>
            <a:lnRef idx="1">
              <a:schemeClr val="dk1"/>
            </a:lnRef>
            <a:fillRef idx="2">
              <a:schemeClr val="dk1"/>
            </a:fillRef>
            <a:effectRef idx="1">
              <a:schemeClr val="dk1"/>
            </a:effectRef>
            <a:fontRef idx="minor">
              <a:schemeClr val="dk1"/>
            </a:fontRef>
          </p:style>
          <p:txBody>
            <a:bodyPr lIns="68569" tIns="68569" rIns="68569" bIns="68569" rtlCol="0" anchor="ctr" anchorCtr="0">
              <a:noAutofit/>
            </a:bodyPr>
            <a:lstStyle/>
            <a:p>
              <a:pPr algn="ctr" defTabSz="685783"/>
              <a:r>
                <a:rPr lang="en-US" sz="900" dirty="0">
                  <a:solidFill>
                    <a:srgbClr val="FFFFFF"/>
                  </a:solidFill>
                </a:rPr>
                <a:t>mongos</a:t>
              </a:r>
            </a:p>
            <a:p>
              <a:pPr algn="ctr" defTabSz="685783"/>
              <a:r>
                <a:rPr lang="en-US" sz="900" dirty="0">
                  <a:solidFill>
                    <a:srgbClr val="FFFFFF"/>
                  </a:solidFill>
                </a:rPr>
                <a:t>27017</a:t>
              </a:r>
            </a:p>
          </p:txBody>
        </p:sp>
        <p:sp>
          <p:nvSpPr>
            <p:cNvPr id="22" name="Rounded Rectangle 21"/>
            <p:cNvSpPr/>
            <p:nvPr/>
          </p:nvSpPr>
          <p:spPr>
            <a:xfrm>
              <a:off x="7567964" y="2667809"/>
              <a:ext cx="1708817" cy="749803"/>
            </a:xfrm>
            <a:prstGeom prst="roundRect">
              <a:avLst/>
            </a:prstGeom>
            <a:ln/>
          </p:spPr>
          <p:style>
            <a:lnRef idx="1">
              <a:schemeClr val="dk1"/>
            </a:lnRef>
            <a:fillRef idx="2">
              <a:schemeClr val="dk1"/>
            </a:fillRef>
            <a:effectRef idx="1">
              <a:schemeClr val="dk1"/>
            </a:effectRef>
            <a:fontRef idx="minor">
              <a:schemeClr val="dk1"/>
            </a:fontRef>
          </p:style>
          <p:txBody>
            <a:bodyPr lIns="68569" tIns="68569" rIns="68569" bIns="68569" rtlCol="0" anchor="ctr" anchorCtr="0">
              <a:noAutofit/>
            </a:bodyPr>
            <a:lstStyle/>
            <a:p>
              <a:pPr algn="ctr" defTabSz="685783"/>
              <a:r>
                <a:rPr lang="en-US" sz="900" dirty="0">
                  <a:solidFill>
                    <a:srgbClr val="FFFFFF"/>
                  </a:solidFill>
                </a:rPr>
                <a:t>mongos</a:t>
              </a:r>
            </a:p>
            <a:p>
              <a:pPr algn="ctr" defTabSz="685783"/>
              <a:r>
                <a:rPr lang="en-US" sz="900" dirty="0">
                  <a:solidFill>
                    <a:srgbClr val="FFFFFF"/>
                  </a:solidFill>
                </a:rPr>
                <a:t>27017</a:t>
              </a:r>
            </a:p>
          </p:txBody>
        </p:sp>
        <p:sp>
          <p:nvSpPr>
            <p:cNvPr id="23" name="Rounded Rectangle 22"/>
            <p:cNvSpPr/>
            <p:nvPr/>
          </p:nvSpPr>
          <p:spPr>
            <a:xfrm>
              <a:off x="3364977" y="2667809"/>
              <a:ext cx="1708817" cy="749803"/>
            </a:xfrm>
            <a:prstGeom prst="roundRect">
              <a:avLst/>
            </a:prstGeom>
            <a:ln/>
          </p:spPr>
          <p:style>
            <a:lnRef idx="1">
              <a:schemeClr val="dk1"/>
            </a:lnRef>
            <a:fillRef idx="2">
              <a:schemeClr val="dk1"/>
            </a:fillRef>
            <a:effectRef idx="1">
              <a:schemeClr val="dk1"/>
            </a:effectRef>
            <a:fontRef idx="minor">
              <a:schemeClr val="dk1"/>
            </a:fontRef>
          </p:style>
          <p:txBody>
            <a:bodyPr lIns="68569" tIns="68569" rIns="68569" bIns="68569" rtlCol="0" anchor="ctr" anchorCtr="0">
              <a:noAutofit/>
            </a:bodyPr>
            <a:lstStyle/>
            <a:p>
              <a:pPr algn="ctr" defTabSz="685783"/>
              <a:r>
                <a:rPr lang="en-US" sz="900" dirty="0">
                  <a:solidFill>
                    <a:srgbClr val="FFFFFF"/>
                  </a:solidFill>
                </a:rPr>
                <a:t>mongos</a:t>
              </a:r>
            </a:p>
            <a:p>
              <a:pPr algn="ctr" defTabSz="685783"/>
              <a:r>
                <a:rPr lang="en-US" sz="900" dirty="0">
                  <a:solidFill>
                    <a:srgbClr val="FFFFFF"/>
                  </a:solidFill>
                </a:rPr>
                <a:t>27017</a:t>
              </a:r>
            </a:p>
          </p:txBody>
        </p:sp>
        <p:sp>
          <p:nvSpPr>
            <p:cNvPr id="24" name="Rounded Rectangle 23"/>
            <p:cNvSpPr/>
            <p:nvPr/>
          </p:nvSpPr>
          <p:spPr>
            <a:xfrm>
              <a:off x="1276586" y="2667809"/>
              <a:ext cx="1708817" cy="749803"/>
            </a:xfrm>
            <a:prstGeom prst="roundRect">
              <a:avLst/>
            </a:prstGeom>
            <a:ln/>
          </p:spPr>
          <p:style>
            <a:lnRef idx="1">
              <a:schemeClr val="dk1"/>
            </a:lnRef>
            <a:fillRef idx="2">
              <a:schemeClr val="dk1"/>
            </a:fillRef>
            <a:effectRef idx="1">
              <a:schemeClr val="dk1"/>
            </a:effectRef>
            <a:fontRef idx="minor">
              <a:schemeClr val="dk1"/>
            </a:fontRef>
          </p:style>
          <p:txBody>
            <a:bodyPr lIns="68569" tIns="68569" rIns="68569" bIns="68569" rtlCol="0" anchor="ctr" anchorCtr="0">
              <a:noAutofit/>
            </a:bodyPr>
            <a:lstStyle/>
            <a:p>
              <a:pPr algn="ctr" defTabSz="685783"/>
              <a:r>
                <a:rPr lang="en-US" sz="900" dirty="0">
                  <a:solidFill>
                    <a:srgbClr val="FFFFFF"/>
                  </a:solidFill>
                </a:rPr>
                <a:t>mongos</a:t>
              </a:r>
            </a:p>
            <a:p>
              <a:pPr algn="ctr" defTabSz="685783"/>
              <a:r>
                <a:rPr lang="en-US" sz="900" dirty="0">
                  <a:solidFill>
                    <a:srgbClr val="FFFFFF"/>
                  </a:solidFill>
                </a:rPr>
                <a:t>27017</a:t>
              </a:r>
            </a:p>
          </p:txBody>
        </p:sp>
        <p:cxnSp>
          <p:nvCxnSpPr>
            <p:cNvPr id="6" name="Straight Arrow Connector 5"/>
            <p:cNvCxnSpPr>
              <a:stCxn id="59" idx="2"/>
              <a:endCxn id="24" idx="0"/>
            </p:cNvCxnSpPr>
            <p:nvPr/>
          </p:nvCxnSpPr>
          <p:spPr>
            <a:xfrm flipH="1">
              <a:off x="2130996" y="2105506"/>
              <a:ext cx="3145689" cy="56230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2" name="Straight Arrow Connector 31"/>
            <p:cNvCxnSpPr>
              <a:stCxn id="59" idx="2"/>
              <a:endCxn id="21" idx="0"/>
            </p:cNvCxnSpPr>
            <p:nvPr/>
          </p:nvCxnSpPr>
          <p:spPr>
            <a:xfrm>
              <a:off x="5276684" y="2105506"/>
              <a:ext cx="1057299" cy="56230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3" name="Straight Arrow Connector 32"/>
            <p:cNvCxnSpPr>
              <a:endCxn id="23" idx="0"/>
            </p:cNvCxnSpPr>
            <p:nvPr/>
          </p:nvCxnSpPr>
          <p:spPr>
            <a:xfrm flipH="1">
              <a:off x="4219386" y="2105506"/>
              <a:ext cx="1049516" cy="56230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Straight Arrow Connector 33"/>
            <p:cNvCxnSpPr>
              <a:stCxn id="59" idx="2"/>
              <a:endCxn id="22" idx="0"/>
            </p:cNvCxnSpPr>
            <p:nvPr/>
          </p:nvCxnSpPr>
          <p:spPr>
            <a:xfrm>
              <a:off x="5276685" y="2105506"/>
              <a:ext cx="3145689" cy="56230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4006482" y="3858637"/>
              <a:ext cx="2524839" cy="2962523"/>
              <a:chOff x="3865401" y="3427088"/>
              <a:chExt cx="2570764" cy="3361966"/>
            </a:xfrm>
          </p:grpSpPr>
          <p:sp>
            <p:nvSpPr>
              <p:cNvPr id="27" name="Rounded Rectangle 26"/>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91425" tIns="91425" rIns="91425" bIns="91425" rtlCol="0" anchor="ctr" anchorCtr="0">
                <a:noAutofit/>
              </a:bodyPr>
              <a:lstStyle/>
              <a:p>
                <a:pPr algn="ctr" defTabSz="685783"/>
                <a:endParaRPr lang="en-US" sz="675">
                  <a:solidFill>
                    <a:srgbClr val="434343"/>
                  </a:solidFill>
                </a:endParaRPr>
              </a:p>
            </p:txBody>
          </p:sp>
          <p:sp>
            <p:nvSpPr>
              <p:cNvPr id="28" name="Rounded Rectangle 27"/>
              <p:cNvSpPr/>
              <p:nvPr/>
            </p:nvSpPr>
            <p:spPr>
              <a:xfrm>
                <a:off x="4281107" y="36620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29" name="Rounded Rectangle 28"/>
              <p:cNvSpPr/>
              <p:nvPr/>
            </p:nvSpPr>
            <p:spPr>
              <a:xfrm>
                <a:off x="4281107" y="46959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30" name="Rounded Rectangle 29"/>
              <p:cNvSpPr/>
              <p:nvPr/>
            </p:nvSpPr>
            <p:spPr>
              <a:xfrm>
                <a:off x="4281107" y="5723367"/>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grpSp>
        <p:grpSp>
          <p:nvGrpSpPr>
            <p:cNvPr id="44" name="Group 43"/>
            <p:cNvGrpSpPr/>
            <p:nvPr/>
          </p:nvGrpSpPr>
          <p:grpSpPr>
            <a:xfrm>
              <a:off x="6751942" y="3865555"/>
              <a:ext cx="2524839" cy="2962523"/>
              <a:chOff x="3865401" y="3427088"/>
              <a:chExt cx="2570764" cy="3361966"/>
            </a:xfrm>
          </p:grpSpPr>
          <p:sp>
            <p:nvSpPr>
              <p:cNvPr id="45" name="Rounded Rectangle 44"/>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91425" tIns="91425" rIns="91425" bIns="91425" rtlCol="0" anchor="ctr" anchorCtr="0">
                <a:noAutofit/>
              </a:bodyPr>
              <a:lstStyle/>
              <a:p>
                <a:pPr algn="ctr" defTabSz="685783"/>
                <a:endParaRPr lang="en-US" sz="675">
                  <a:solidFill>
                    <a:srgbClr val="434343"/>
                  </a:solidFill>
                </a:endParaRPr>
              </a:p>
            </p:txBody>
          </p:sp>
          <p:sp>
            <p:nvSpPr>
              <p:cNvPr id="46" name="Rounded Rectangle 45"/>
              <p:cNvSpPr/>
              <p:nvPr/>
            </p:nvSpPr>
            <p:spPr>
              <a:xfrm>
                <a:off x="4281107" y="36620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47" name="Rounded Rectangle 46"/>
              <p:cNvSpPr/>
              <p:nvPr/>
            </p:nvSpPr>
            <p:spPr>
              <a:xfrm>
                <a:off x="4281107" y="46959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48" name="Rounded Rectangle 47"/>
              <p:cNvSpPr/>
              <p:nvPr/>
            </p:nvSpPr>
            <p:spPr>
              <a:xfrm>
                <a:off x="4281107" y="5723367"/>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grpSp>
        <p:grpSp>
          <p:nvGrpSpPr>
            <p:cNvPr id="49" name="Group 48"/>
            <p:cNvGrpSpPr/>
            <p:nvPr/>
          </p:nvGrpSpPr>
          <p:grpSpPr>
            <a:xfrm>
              <a:off x="1276586" y="3858637"/>
              <a:ext cx="2524839" cy="2962523"/>
              <a:chOff x="3865401" y="3427088"/>
              <a:chExt cx="2570764" cy="3361966"/>
            </a:xfrm>
          </p:grpSpPr>
          <p:sp>
            <p:nvSpPr>
              <p:cNvPr id="50" name="Rounded Rectangle 49"/>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91425" tIns="91425" rIns="91425" bIns="91425" rtlCol="0" anchor="ctr" anchorCtr="0">
                <a:noAutofit/>
              </a:bodyPr>
              <a:lstStyle/>
              <a:p>
                <a:pPr algn="ctr" defTabSz="685783"/>
                <a:endParaRPr lang="en-US" sz="675">
                  <a:solidFill>
                    <a:srgbClr val="434343"/>
                  </a:solidFill>
                </a:endParaRPr>
              </a:p>
            </p:txBody>
          </p:sp>
          <p:sp>
            <p:nvSpPr>
              <p:cNvPr id="51" name="Rounded Rectangle 50"/>
              <p:cNvSpPr/>
              <p:nvPr/>
            </p:nvSpPr>
            <p:spPr>
              <a:xfrm>
                <a:off x="4281107" y="36620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52" name="Rounded Rectangle 51"/>
              <p:cNvSpPr/>
              <p:nvPr/>
            </p:nvSpPr>
            <p:spPr>
              <a:xfrm>
                <a:off x="4281107" y="46959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53" name="Rounded Rectangle 52"/>
              <p:cNvSpPr/>
              <p:nvPr/>
            </p:nvSpPr>
            <p:spPr>
              <a:xfrm>
                <a:off x="4281107" y="5723367"/>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grpSp>
        <p:cxnSp>
          <p:nvCxnSpPr>
            <p:cNvPr id="80" name="Elbow Connector 79"/>
            <p:cNvCxnSpPr>
              <a:stCxn id="18" idx="3"/>
              <a:endCxn id="19" idx="3"/>
            </p:cNvCxnSpPr>
            <p:nvPr/>
          </p:nvCxnSpPr>
          <p:spPr>
            <a:xfrm>
              <a:off x="11750014" y="4882899"/>
              <a:ext cx="12700" cy="436695"/>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84" name="Elbow Connector 83"/>
            <p:cNvCxnSpPr>
              <a:stCxn id="18" idx="3"/>
              <a:endCxn id="20" idx="3"/>
            </p:cNvCxnSpPr>
            <p:nvPr/>
          </p:nvCxnSpPr>
          <p:spPr>
            <a:xfrm>
              <a:off x="11750014" y="4882899"/>
              <a:ext cx="12700" cy="955962"/>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7" name="Elbow Connector 56"/>
            <p:cNvCxnSpPr>
              <a:stCxn id="18" idx="1"/>
              <a:endCxn id="20" idx="1"/>
            </p:cNvCxnSpPr>
            <p:nvPr/>
          </p:nvCxnSpPr>
          <p:spPr>
            <a:xfrm rot="10800000" flipV="1">
              <a:off x="10041197" y="4882899"/>
              <a:ext cx="12700" cy="955962"/>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Rounded Rectangle 58"/>
            <p:cNvSpPr/>
            <p:nvPr/>
          </p:nvSpPr>
          <p:spPr>
            <a:xfrm>
              <a:off x="3801425" y="1733671"/>
              <a:ext cx="2950519" cy="37183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MongoDB Driver</a:t>
              </a:r>
            </a:p>
          </p:txBody>
        </p:sp>
        <p:cxnSp>
          <p:nvCxnSpPr>
            <p:cNvPr id="81" name="Elbow Connector 80"/>
            <p:cNvCxnSpPr>
              <a:stCxn id="24" idx="2"/>
              <a:endCxn id="22" idx="2"/>
            </p:cNvCxnSpPr>
            <p:nvPr/>
          </p:nvCxnSpPr>
          <p:spPr>
            <a:xfrm rot="16200000" flipH="1">
              <a:off x="5277326" y="271921"/>
              <a:ext cx="11191" cy="6291379"/>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92" name="Straight Arrow Connector 91"/>
            <p:cNvCxnSpPr>
              <a:endCxn id="45" idx="0"/>
            </p:cNvCxnSpPr>
            <p:nvPr/>
          </p:nvCxnSpPr>
          <p:spPr>
            <a:xfrm>
              <a:off x="8014361" y="3615459"/>
              <a:ext cx="0" cy="25009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6" name="Straight Arrow Connector 95"/>
            <p:cNvCxnSpPr>
              <a:endCxn id="50" idx="0"/>
            </p:cNvCxnSpPr>
            <p:nvPr/>
          </p:nvCxnSpPr>
          <p:spPr>
            <a:xfrm>
              <a:off x="2539004" y="3615459"/>
              <a:ext cx="0" cy="24317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7" name="Straight Arrow Connector 96"/>
            <p:cNvCxnSpPr>
              <a:endCxn id="27" idx="0"/>
            </p:cNvCxnSpPr>
            <p:nvPr/>
          </p:nvCxnSpPr>
          <p:spPr>
            <a:xfrm>
              <a:off x="5268900" y="3633951"/>
              <a:ext cx="0" cy="2246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74" name="Group 73"/>
            <p:cNvGrpSpPr/>
            <p:nvPr/>
          </p:nvGrpSpPr>
          <p:grpSpPr>
            <a:xfrm>
              <a:off x="6106196" y="4434560"/>
              <a:ext cx="242931" cy="1817869"/>
              <a:chOff x="6021007" y="4087509"/>
              <a:chExt cx="247350" cy="2062976"/>
            </a:xfrm>
          </p:grpSpPr>
          <p:cxnSp>
            <p:nvCxnSpPr>
              <p:cNvPr id="75" name="Elbow Connector 74"/>
              <p:cNvCxnSpPr/>
              <p:nvPr/>
            </p:nvCxnSpPr>
            <p:spPr>
              <a:xfrm>
                <a:off x="6021007" y="4087509"/>
                <a:ext cx="4636" cy="2062976"/>
              </a:xfrm>
              <a:prstGeom prst="bentConnector3">
                <a:avLst>
                  <a:gd name="adj1" fmla="val 5030975"/>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p:nvPr/>
            </p:nvCxnSpPr>
            <p:spPr>
              <a:xfrm flipH="1">
                <a:off x="6025643" y="5123077"/>
                <a:ext cx="24271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77" name="Group 76"/>
            <p:cNvGrpSpPr/>
            <p:nvPr/>
          </p:nvGrpSpPr>
          <p:grpSpPr>
            <a:xfrm>
              <a:off x="8869040" y="4438156"/>
              <a:ext cx="242931" cy="1817869"/>
              <a:chOff x="6021007" y="4087509"/>
              <a:chExt cx="247350" cy="2062976"/>
            </a:xfrm>
          </p:grpSpPr>
          <p:cxnSp>
            <p:nvCxnSpPr>
              <p:cNvPr id="78" name="Elbow Connector 77"/>
              <p:cNvCxnSpPr/>
              <p:nvPr/>
            </p:nvCxnSpPr>
            <p:spPr>
              <a:xfrm>
                <a:off x="6021007" y="4087509"/>
                <a:ext cx="4636" cy="2062976"/>
              </a:xfrm>
              <a:prstGeom prst="bentConnector3">
                <a:avLst>
                  <a:gd name="adj1" fmla="val 5030975"/>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p:nvPr/>
            </p:nvCxnSpPr>
            <p:spPr>
              <a:xfrm flipH="1">
                <a:off x="6025643" y="5123077"/>
                <a:ext cx="24271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3393683" y="4430964"/>
              <a:ext cx="242931" cy="1817869"/>
              <a:chOff x="6021007" y="4087509"/>
              <a:chExt cx="247350" cy="2062976"/>
            </a:xfrm>
          </p:grpSpPr>
          <p:cxnSp>
            <p:nvCxnSpPr>
              <p:cNvPr id="83" name="Elbow Connector 82"/>
              <p:cNvCxnSpPr/>
              <p:nvPr/>
            </p:nvCxnSpPr>
            <p:spPr>
              <a:xfrm>
                <a:off x="6021007" y="4087509"/>
                <a:ext cx="4636" cy="2062976"/>
              </a:xfrm>
              <a:prstGeom prst="bentConnector3">
                <a:avLst>
                  <a:gd name="adj1" fmla="val 5030975"/>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85" name="Straight Arrow Connector 84"/>
              <p:cNvCxnSpPr/>
              <p:nvPr/>
            </p:nvCxnSpPr>
            <p:spPr>
              <a:xfrm flipH="1">
                <a:off x="6025643" y="5123077"/>
                <a:ext cx="24271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4" name="Straight Connector 3"/>
            <p:cNvCxnSpPr>
              <a:stCxn id="23" idx="2"/>
            </p:cNvCxnSpPr>
            <p:nvPr/>
          </p:nvCxnSpPr>
          <p:spPr>
            <a:xfrm>
              <a:off x="4219385" y="3417612"/>
              <a:ext cx="0" cy="197849"/>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a:stCxn id="21" idx="2"/>
            </p:cNvCxnSpPr>
            <p:nvPr/>
          </p:nvCxnSpPr>
          <p:spPr>
            <a:xfrm>
              <a:off x="6333983" y="3417612"/>
              <a:ext cx="0" cy="197849"/>
            </a:xfrm>
            <a:prstGeom prst="line">
              <a:avLst/>
            </a:prstGeom>
          </p:spPr>
          <p:style>
            <a:lnRef idx="3">
              <a:schemeClr val="dk1"/>
            </a:lnRef>
            <a:fillRef idx="0">
              <a:schemeClr val="dk1"/>
            </a:fillRef>
            <a:effectRef idx="2">
              <a:schemeClr val="dk1"/>
            </a:effectRef>
            <a:fontRef idx="minor">
              <a:schemeClr val="tx1"/>
            </a:fontRef>
          </p:style>
        </p:cxnSp>
      </p:grpSp>
      <p:sp>
        <p:nvSpPr>
          <p:cNvPr id="56" name="TextBox 55"/>
          <p:cNvSpPr txBox="1"/>
          <p:nvPr/>
        </p:nvSpPr>
        <p:spPr>
          <a:xfrm>
            <a:off x="0" y="3429002"/>
            <a:ext cx="4686300" cy="1746632"/>
          </a:xfrm>
          <a:prstGeom prst="rect">
            <a:avLst/>
          </a:prstGeom>
          <a:noFill/>
        </p:spPr>
        <p:txBody>
          <a:bodyPr wrap="square" lIns="68580" tIns="34290" rIns="68580" bIns="34290" rtlCol="0">
            <a:spAutoFit/>
          </a:bodyPr>
          <a:lstStyle/>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One single MongoDB Cluster:</a:t>
            </a:r>
          </a:p>
          <a:p>
            <a:pPr marL="690546" lvl="2" indent="-214308">
              <a:spcAft>
                <a:spcPts val="450"/>
              </a:spcAft>
              <a:buClr>
                <a:srgbClr val="6D6C6C"/>
              </a:buClr>
              <a:buSzPct val="40000"/>
              <a:buFont typeface="Arial" charset="0"/>
              <a:buChar char="•"/>
              <a:defRPr/>
            </a:pPr>
            <a:r>
              <a:rPr lang="en-US" sz="1200" dirty="0">
                <a:solidFill>
                  <a:srgbClr val="6D6C6C"/>
                </a:solidFill>
                <a:ea typeface="Arial"/>
                <a:cs typeface="Arial"/>
              </a:rPr>
              <a:t>Each </a:t>
            </a:r>
            <a:r>
              <a:rPr lang="en-US" sz="1200" dirty="0" err="1">
                <a:solidFill>
                  <a:srgbClr val="6D6C6C"/>
                </a:solidFill>
                <a:ea typeface="Arial"/>
                <a:cs typeface="Arial"/>
              </a:rPr>
              <a:t>replicaset</a:t>
            </a:r>
            <a:r>
              <a:rPr lang="en-US" sz="1200" dirty="0">
                <a:solidFill>
                  <a:srgbClr val="6D6C6C"/>
                </a:solidFill>
                <a:ea typeface="Arial"/>
                <a:cs typeface="Arial"/>
              </a:rPr>
              <a:t> is a shard</a:t>
            </a:r>
          </a:p>
          <a:p>
            <a:pPr marL="690546" lvl="2" indent="-214308">
              <a:spcAft>
                <a:spcPts val="450"/>
              </a:spcAft>
              <a:buClr>
                <a:srgbClr val="6D6C6C"/>
              </a:buClr>
              <a:buSzPct val="40000"/>
              <a:buFont typeface="Arial" charset="0"/>
              <a:buChar char="•"/>
              <a:defRPr/>
            </a:pPr>
            <a:r>
              <a:rPr lang="en-US" sz="1200" dirty="0">
                <a:solidFill>
                  <a:srgbClr val="6D6C6C"/>
                </a:solidFill>
                <a:ea typeface="Arial"/>
                <a:cs typeface="Arial"/>
              </a:rPr>
              <a:t>Easy to administer</a:t>
            </a:r>
          </a:p>
          <a:p>
            <a:pPr marL="690546" lvl="2" indent="-214308">
              <a:spcAft>
                <a:spcPts val="450"/>
              </a:spcAft>
              <a:buClr>
                <a:srgbClr val="6D6C6C"/>
              </a:buClr>
              <a:buSzPct val="40000"/>
              <a:buFont typeface="Arial" charset="0"/>
              <a:buChar char="•"/>
              <a:defRPr/>
            </a:pPr>
            <a:r>
              <a:rPr lang="en-US" sz="1200" dirty="0">
                <a:solidFill>
                  <a:srgbClr val="6D6C6C"/>
                </a:solidFill>
                <a:ea typeface="Arial"/>
                <a:cs typeface="Arial"/>
              </a:rPr>
              <a:t>Easy to differentiate (i.e. </a:t>
            </a:r>
            <a:r>
              <a:rPr lang="en-US" sz="1200" dirty="0" err="1">
                <a:solidFill>
                  <a:srgbClr val="6D6C6C"/>
                </a:solidFill>
                <a:ea typeface="Arial"/>
                <a:cs typeface="Arial"/>
              </a:rPr>
              <a:t>config</a:t>
            </a:r>
            <a:r>
              <a:rPr lang="en-US" sz="1200" dirty="0">
                <a:solidFill>
                  <a:srgbClr val="6D6C6C"/>
                </a:solidFill>
                <a:ea typeface="Arial"/>
                <a:cs typeface="Arial"/>
              </a:rPr>
              <a:t> per app/server)</a:t>
            </a:r>
          </a:p>
          <a:p>
            <a:pPr marL="690546" lvl="2" indent="-214308">
              <a:spcAft>
                <a:spcPts val="450"/>
              </a:spcAft>
              <a:buClr>
                <a:srgbClr val="6D6C6C"/>
              </a:buClr>
              <a:buSzPct val="40000"/>
              <a:buFont typeface="Arial" charset="0"/>
              <a:buChar char="•"/>
              <a:defRPr/>
            </a:pPr>
            <a:r>
              <a:rPr lang="en-US" sz="1200" dirty="0">
                <a:solidFill>
                  <a:srgbClr val="6D6C6C"/>
                </a:solidFill>
                <a:ea typeface="Arial"/>
                <a:cs typeface="Arial"/>
              </a:rPr>
              <a:t>Easy to uplift databases as they grow</a:t>
            </a:r>
          </a:p>
          <a:p>
            <a:pPr marL="690546" lvl="2" indent="-214308">
              <a:spcAft>
                <a:spcPts val="450"/>
              </a:spcAft>
              <a:buClr>
                <a:srgbClr val="6D6C6C"/>
              </a:buClr>
              <a:buSzPct val="40000"/>
              <a:buFont typeface="Arial" charset="0"/>
              <a:buChar char="•"/>
              <a:defRPr/>
            </a:pPr>
            <a:r>
              <a:rPr lang="en-US" sz="1200" dirty="0">
                <a:solidFill>
                  <a:srgbClr val="6D6C6C"/>
                </a:solidFill>
                <a:ea typeface="Arial"/>
                <a:cs typeface="Arial"/>
              </a:rPr>
              <a:t>No </a:t>
            </a:r>
            <a:r>
              <a:rPr lang="en-US" sz="1200" dirty="0" err="1">
                <a:solidFill>
                  <a:srgbClr val="6D6C6C"/>
                </a:solidFill>
                <a:ea typeface="Arial"/>
                <a:cs typeface="Arial"/>
              </a:rPr>
              <a:t>sharded</a:t>
            </a:r>
            <a:r>
              <a:rPr lang="en-US" sz="1200" dirty="0">
                <a:solidFill>
                  <a:srgbClr val="6D6C6C"/>
                </a:solidFill>
                <a:ea typeface="Arial"/>
                <a:cs typeface="Arial"/>
              </a:rPr>
              <a:t> collections (&lt;2TB)</a:t>
            </a:r>
          </a:p>
          <a:p>
            <a:pPr marL="690546" lvl="2" indent="-214308">
              <a:spcAft>
                <a:spcPts val="450"/>
              </a:spcAft>
              <a:buClr>
                <a:srgbClr val="6D6C6C"/>
              </a:buClr>
              <a:buSzPct val="40000"/>
              <a:buFont typeface="Arial" charset="0"/>
              <a:buChar char="•"/>
              <a:defRPr/>
            </a:pPr>
            <a:r>
              <a:rPr lang="en-US" sz="1200" dirty="0">
                <a:solidFill>
                  <a:srgbClr val="6D6C6C"/>
                </a:solidFill>
                <a:ea typeface="Arial"/>
                <a:cs typeface="Arial"/>
              </a:rPr>
              <a:t>Not designed for apps that require dedicated resources</a:t>
            </a:r>
          </a:p>
        </p:txBody>
      </p:sp>
      <p:sp>
        <p:nvSpPr>
          <p:cNvPr id="3" name="Rectangle 2"/>
          <p:cNvSpPr/>
          <p:nvPr/>
        </p:nvSpPr>
        <p:spPr>
          <a:xfrm>
            <a:off x="4286250" y="3547054"/>
            <a:ext cx="4743450" cy="1456809"/>
          </a:xfrm>
          <a:prstGeom prst="rect">
            <a:avLst/>
          </a:prstGeom>
        </p:spPr>
        <p:txBody>
          <a:bodyPr wrap="square">
            <a:spAutoFit/>
          </a:bodyPr>
          <a:lstStyle/>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Ops Manager in command of operations:</a:t>
            </a:r>
          </a:p>
          <a:p>
            <a:pPr marL="690546" lvl="2" indent="-214308">
              <a:spcAft>
                <a:spcPts val="450"/>
              </a:spcAft>
              <a:buClr>
                <a:srgbClr val="6D6C6C"/>
              </a:buClr>
              <a:buSzPct val="40000"/>
              <a:buFont typeface="Arial" charset="0"/>
              <a:buChar char="•"/>
              <a:defRPr/>
            </a:pPr>
            <a:r>
              <a:rPr lang="en-US" sz="1200" dirty="0">
                <a:solidFill>
                  <a:srgbClr val="6D6C6C"/>
                </a:solidFill>
                <a:ea typeface="Arial"/>
                <a:cs typeface="Arial"/>
              </a:rPr>
              <a:t>Servers are added using images (VMWare, </a:t>
            </a:r>
            <a:r>
              <a:rPr lang="en-US" sz="1200" dirty="0" err="1">
                <a:solidFill>
                  <a:srgbClr val="6D6C6C"/>
                </a:solidFill>
                <a:ea typeface="Arial"/>
                <a:cs typeface="Arial"/>
              </a:rPr>
              <a:t>Docker</a:t>
            </a:r>
            <a:r>
              <a:rPr lang="en-US" sz="1200" dirty="0">
                <a:solidFill>
                  <a:srgbClr val="6D6C6C"/>
                </a:solidFill>
                <a:ea typeface="Arial"/>
                <a:cs typeface="Arial"/>
              </a:rPr>
              <a:t>, etc.) including the automation agent</a:t>
            </a:r>
          </a:p>
          <a:p>
            <a:pPr marL="690546" lvl="2" indent="-214308">
              <a:spcAft>
                <a:spcPts val="450"/>
              </a:spcAft>
              <a:buClr>
                <a:srgbClr val="6D6C6C"/>
              </a:buClr>
              <a:buSzPct val="40000"/>
              <a:buFont typeface="Arial" charset="0"/>
              <a:buChar char="•"/>
              <a:defRPr/>
            </a:pPr>
            <a:r>
              <a:rPr lang="en-US" sz="1200" dirty="0">
                <a:solidFill>
                  <a:srgbClr val="6D6C6C"/>
                </a:solidFill>
                <a:ea typeface="Arial"/>
                <a:cs typeface="Arial"/>
              </a:rPr>
              <a:t>Easier to implement corporate security policies</a:t>
            </a:r>
          </a:p>
          <a:p>
            <a:pPr marL="690546" lvl="2" indent="-214308">
              <a:spcAft>
                <a:spcPts val="450"/>
              </a:spcAft>
              <a:buClr>
                <a:srgbClr val="6D6C6C"/>
              </a:buClr>
              <a:buSzPct val="40000"/>
              <a:buFont typeface="Arial" charset="0"/>
              <a:buChar char="•"/>
              <a:defRPr/>
            </a:pPr>
            <a:r>
              <a:rPr lang="en-US" sz="1200" dirty="0">
                <a:solidFill>
                  <a:srgbClr val="6D6C6C"/>
                </a:solidFill>
                <a:ea typeface="Arial"/>
                <a:cs typeface="Arial"/>
              </a:rPr>
              <a:t>Multi tenancy at hardware level</a:t>
            </a:r>
          </a:p>
          <a:p>
            <a:pPr marL="690546" lvl="2" indent="-214308">
              <a:spcAft>
                <a:spcPts val="450"/>
              </a:spcAft>
              <a:buClr>
                <a:srgbClr val="6D6C6C"/>
              </a:buClr>
              <a:buSzPct val="40000"/>
              <a:buFont typeface="Arial" charset="0"/>
              <a:buChar char="•"/>
              <a:defRPr/>
            </a:pPr>
            <a:r>
              <a:rPr lang="en-US" sz="1200" dirty="0">
                <a:solidFill>
                  <a:srgbClr val="6D6C6C"/>
                </a:solidFill>
                <a:ea typeface="Arial"/>
                <a:cs typeface="Arial"/>
              </a:rPr>
              <a:t>Dynamic allocation by layer based on resource need</a:t>
            </a:r>
          </a:p>
        </p:txBody>
      </p:sp>
      <p:sp>
        <p:nvSpPr>
          <p:cNvPr id="8" name="Striped Right Arrow 7"/>
          <p:cNvSpPr/>
          <p:nvPr/>
        </p:nvSpPr>
        <p:spPr>
          <a:xfrm>
            <a:off x="4457701" y="1822605"/>
            <a:ext cx="474626" cy="51156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a:solidFill>
                <a:srgbClr val="FFFFFF"/>
              </a:solidFill>
            </a:endParaRPr>
          </a:p>
        </p:txBody>
      </p:sp>
      <p:grpSp>
        <p:nvGrpSpPr>
          <p:cNvPr id="60" name="Group 59"/>
          <p:cNvGrpSpPr/>
          <p:nvPr/>
        </p:nvGrpSpPr>
        <p:grpSpPr>
          <a:xfrm>
            <a:off x="5009191" y="881294"/>
            <a:ext cx="3943350" cy="2616877"/>
            <a:chOff x="235857" y="1143000"/>
            <a:chExt cx="7765143" cy="5528876"/>
          </a:xfrm>
        </p:grpSpPr>
        <p:sp>
          <p:nvSpPr>
            <p:cNvPr id="61" name="Rounded Rectangle 60"/>
            <p:cNvSpPr/>
            <p:nvPr/>
          </p:nvSpPr>
          <p:spPr>
            <a:xfrm>
              <a:off x="235857" y="1143000"/>
              <a:ext cx="7765143" cy="5528876"/>
            </a:xfrm>
            <a:prstGeom prst="roundRect">
              <a:avLst/>
            </a:prstGeom>
            <a:solidFill>
              <a:schemeClr val="bg1">
                <a:lumMod val="50000"/>
              </a:schemeClr>
            </a:solidFill>
            <a:ln/>
          </p:spPr>
          <p:style>
            <a:lnRef idx="3">
              <a:schemeClr val="lt1"/>
            </a:lnRef>
            <a:fillRef idx="1">
              <a:schemeClr val="accent1"/>
            </a:fillRef>
            <a:effectRef idx="1">
              <a:schemeClr val="accent1"/>
            </a:effectRef>
            <a:fontRef idx="minor">
              <a:schemeClr val="lt1"/>
            </a:fontRef>
          </p:style>
          <p:txBody>
            <a:bodyPr lIns="68569" tIns="68569" rIns="68569" bIns="68569" rtlCol="0" anchor="ctr" anchorCtr="0">
              <a:noAutofit/>
            </a:bodyPr>
            <a:lstStyle/>
            <a:p>
              <a:pPr algn="r" defTabSz="685783"/>
              <a:endParaRPr lang="en-US" sz="1350" dirty="0">
                <a:solidFill>
                  <a:srgbClr val="212121"/>
                </a:solidFill>
              </a:endParaRPr>
            </a:p>
            <a:p>
              <a:pPr algn="r" defTabSz="685783"/>
              <a:r>
                <a:rPr lang="en-US" sz="1350" b="1" dirty="0">
                  <a:solidFill>
                    <a:srgbClr val="FFFFFF"/>
                  </a:solidFill>
                </a:rPr>
                <a:t>MongoDB</a:t>
              </a:r>
            </a:p>
            <a:p>
              <a:pPr algn="r" defTabSz="685783"/>
              <a:r>
                <a:rPr lang="en-US" sz="1350" b="1" dirty="0">
                  <a:solidFill>
                    <a:srgbClr val="FFFFFF"/>
                  </a:solidFill>
                </a:rPr>
                <a:t>Cluster</a:t>
              </a:r>
            </a:p>
          </p:txBody>
        </p:sp>
        <p:grpSp>
          <p:nvGrpSpPr>
            <p:cNvPr id="62" name="Group 61"/>
            <p:cNvGrpSpPr/>
            <p:nvPr/>
          </p:nvGrpSpPr>
          <p:grpSpPr>
            <a:xfrm>
              <a:off x="562430" y="2432321"/>
              <a:ext cx="5076370" cy="939531"/>
              <a:chOff x="562430" y="1969203"/>
              <a:chExt cx="5076370" cy="939531"/>
            </a:xfrm>
          </p:grpSpPr>
          <p:sp>
            <p:nvSpPr>
              <p:cNvPr id="102" name="Rounded Rectangle 101"/>
              <p:cNvSpPr/>
              <p:nvPr/>
            </p:nvSpPr>
            <p:spPr>
              <a:xfrm>
                <a:off x="562430" y="1969203"/>
                <a:ext cx="5076370" cy="939531"/>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ctr" anchorCtr="0">
                <a:noAutofit/>
              </a:bodyPr>
              <a:lstStyle/>
              <a:p>
                <a:pPr algn="r" defTabSz="685783"/>
                <a:r>
                  <a:rPr lang="en-US" sz="750" b="1" dirty="0">
                    <a:solidFill>
                      <a:srgbClr val="69B241"/>
                    </a:solidFill>
                  </a:rPr>
                  <a:t>8 GB RAM</a:t>
                </a:r>
              </a:p>
              <a:p>
                <a:pPr algn="r" defTabSz="685783"/>
                <a:r>
                  <a:rPr lang="en-US" sz="750" b="1" dirty="0">
                    <a:solidFill>
                      <a:srgbClr val="69B241"/>
                    </a:solidFill>
                  </a:rPr>
                  <a:t>2 cores</a:t>
                </a:r>
              </a:p>
              <a:p>
                <a:pPr algn="r" defTabSz="685783"/>
                <a:r>
                  <a:rPr lang="en-US" sz="750" b="1" dirty="0">
                    <a:solidFill>
                      <a:srgbClr val="69B241"/>
                    </a:solidFill>
                  </a:rPr>
                  <a:t>40 GB / 200 GB</a:t>
                </a:r>
              </a:p>
            </p:txBody>
          </p:sp>
          <p:sp>
            <p:nvSpPr>
              <p:cNvPr id="103" name="Rounded Rectangle 102"/>
              <p:cNvSpPr/>
              <p:nvPr/>
            </p:nvSpPr>
            <p:spPr>
              <a:xfrm>
                <a:off x="846175" y="2128488"/>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Tier 2</a:t>
                </a:r>
              </a:p>
              <a:p>
                <a:pPr algn="ctr" defTabSz="685783"/>
                <a:r>
                  <a:rPr lang="en-US" sz="825" dirty="0">
                    <a:solidFill>
                      <a:srgbClr val="FFFFFF"/>
                    </a:solidFill>
                  </a:rPr>
                  <a:t>RS A</a:t>
                </a:r>
              </a:p>
            </p:txBody>
          </p:sp>
          <p:sp>
            <p:nvSpPr>
              <p:cNvPr id="104" name="Rounded Rectangle 103"/>
              <p:cNvSpPr/>
              <p:nvPr/>
            </p:nvSpPr>
            <p:spPr>
              <a:xfrm>
                <a:off x="2668041" y="2128488"/>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Tier 2</a:t>
                </a:r>
              </a:p>
              <a:p>
                <a:pPr algn="ctr" defTabSz="685783"/>
                <a:r>
                  <a:rPr lang="en-US" sz="825" dirty="0">
                    <a:solidFill>
                      <a:srgbClr val="FFFFFF"/>
                    </a:solidFill>
                  </a:rPr>
                  <a:t>RS N</a:t>
                </a:r>
              </a:p>
            </p:txBody>
          </p:sp>
          <p:sp>
            <p:nvSpPr>
              <p:cNvPr id="105" name="Rectangle 104"/>
              <p:cNvSpPr/>
              <p:nvPr/>
            </p:nvSpPr>
            <p:spPr>
              <a:xfrm>
                <a:off x="2198491" y="2135519"/>
                <a:ext cx="487792" cy="487697"/>
              </a:xfrm>
              <a:prstGeom prst="rect">
                <a:avLst/>
              </a:prstGeom>
            </p:spPr>
            <p:txBody>
              <a:bodyPr wrap="square">
                <a:spAutoFit/>
              </a:bodyPr>
              <a:lstStyle/>
              <a:p>
                <a:pPr algn="ctr" defTabSz="685783"/>
                <a:r>
                  <a:rPr lang="is-IS" sz="900" b="1">
                    <a:solidFill>
                      <a:srgbClr val="69B241"/>
                    </a:solidFill>
                  </a:rPr>
                  <a:t>…</a:t>
                </a:r>
                <a:endParaRPr lang="en-US" sz="900" b="1" dirty="0">
                  <a:solidFill>
                    <a:srgbClr val="69B241"/>
                  </a:solidFill>
                </a:endParaRPr>
              </a:p>
            </p:txBody>
          </p:sp>
        </p:grpSp>
        <p:grpSp>
          <p:nvGrpSpPr>
            <p:cNvPr id="63" name="Group 62"/>
            <p:cNvGrpSpPr/>
            <p:nvPr/>
          </p:nvGrpSpPr>
          <p:grpSpPr>
            <a:xfrm>
              <a:off x="562430" y="3416842"/>
              <a:ext cx="5076370" cy="939531"/>
              <a:chOff x="562430" y="3327669"/>
              <a:chExt cx="5076370" cy="939531"/>
            </a:xfrm>
          </p:grpSpPr>
          <p:sp>
            <p:nvSpPr>
              <p:cNvPr id="98" name="Rounded Rectangle 97"/>
              <p:cNvSpPr/>
              <p:nvPr/>
            </p:nvSpPr>
            <p:spPr>
              <a:xfrm>
                <a:off x="562430" y="3327669"/>
                <a:ext cx="5076370" cy="939531"/>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ctr" anchorCtr="0">
                <a:noAutofit/>
              </a:bodyPr>
              <a:lstStyle/>
              <a:p>
                <a:pPr algn="r" defTabSz="685783"/>
                <a:r>
                  <a:rPr lang="en-US" sz="750" b="1" dirty="0">
                    <a:solidFill>
                      <a:srgbClr val="69B241"/>
                    </a:solidFill>
                  </a:rPr>
                  <a:t>16 GB RAM</a:t>
                </a:r>
              </a:p>
              <a:p>
                <a:pPr algn="r" defTabSz="685783"/>
                <a:r>
                  <a:rPr lang="en-US" sz="750" b="1" dirty="0">
                    <a:solidFill>
                      <a:srgbClr val="69B241"/>
                    </a:solidFill>
                  </a:rPr>
                  <a:t>4 cores</a:t>
                </a:r>
              </a:p>
              <a:p>
                <a:pPr algn="r" defTabSz="685783"/>
                <a:r>
                  <a:rPr lang="en-US" sz="750" b="1" dirty="0">
                    <a:solidFill>
                      <a:srgbClr val="69B241"/>
                    </a:solidFill>
                  </a:rPr>
                  <a:t>80 GB / 500 GB</a:t>
                </a:r>
              </a:p>
            </p:txBody>
          </p:sp>
          <p:sp>
            <p:nvSpPr>
              <p:cNvPr id="99" name="Rounded Rectangle 98"/>
              <p:cNvSpPr/>
              <p:nvPr/>
            </p:nvSpPr>
            <p:spPr>
              <a:xfrm>
                <a:off x="846175" y="3486954"/>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Tier 3</a:t>
                </a:r>
              </a:p>
              <a:p>
                <a:pPr algn="ctr" defTabSz="685783"/>
                <a:r>
                  <a:rPr lang="en-US" sz="825" dirty="0">
                    <a:solidFill>
                      <a:srgbClr val="FFFFFF"/>
                    </a:solidFill>
                  </a:rPr>
                  <a:t>RS A</a:t>
                </a:r>
              </a:p>
            </p:txBody>
          </p:sp>
          <p:sp>
            <p:nvSpPr>
              <p:cNvPr id="100" name="Rounded Rectangle 99"/>
              <p:cNvSpPr/>
              <p:nvPr/>
            </p:nvSpPr>
            <p:spPr>
              <a:xfrm>
                <a:off x="2668041" y="3486954"/>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Tier 3</a:t>
                </a:r>
              </a:p>
              <a:p>
                <a:pPr algn="ctr" defTabSz="685783"/>
                <a:r>
                  <a:rPr lang="en-US" sz="825" dirty="0">
                    <a:solidFill>
                      <a:srgbClr val="FFFFFF"/>
                    </a:solidFill>
                  </a:rPr>
                  <a:t>RS N</a:t>
                </a:r>
              </a:p>
            </p:txBody>
          </p:sp>
          <p:sp>
            <p:nvSpPr>
              <p:cNvPr id="101" name="Rectangle 100"/>
              <p:cNvSpPr/>
              <p:nvPr/>
            </p:nvSpPr>
            <p:spPr>
              <a:xfrm>
                <a:off x="2198491" y="3511745"/>
                <a:ext cx="487792" cy="487697"/>
              </a:xfrm>
              <a:prstGeom prst="rect">
                <a:avLst/>
              </a:prstGeom>
            </p:spPr>
            <p:txBody>
              <a:bodyPr wrap="square">
                <a:spAutoFit/>
              </a:bodyPr>
              <a:lstStyle/>
              <a:p>
                <a:pPr algn="ctr" defTabSz="685783"/>
                <a:r>
                  <a:rPr lang="is-IS" sz="900" b="1">
                    <a:solidFill>
                      <a:srgbClr val="69B241"/>
                    </a:solidFill>
                  </a:rPr>
                  <a:t>…</a:t>
                </a:r>
                <a:endParaRPr lang="en-US" sz="900" b="1" dirty="0">
                  <a:solidFill>
                    <a:srgbClr val="69B241"/>
                  </a:solidFill>
                </a:endParaRPr>
              </a:p>
            </p:txBody>
          </p:sp>
        </p:grpSp>
        <p:grpSp>
          <p:nvGrpSpPr>
            <p:cNvPr id="64" name="Group 63"/>
            <p:cNvGrpSpPr/>
            <p:nvPr/>
          </p:nvGrpSpPr>
          <p:grpSpPr>
            <a:xfrm>
              <a:off x="562430" y="4401363"/>
              <a:ext cx="5076370" cy="939531"/>
              <a:chOff x="562430" y="4297833"/>
              <a:chExt cx="5076370" cy="939531"/>
            </a:xfrm>
          </p:grpSpPr>
          <p:sp>
            <p:nvSpPr>
              <p:cNvPr id="91" name="Rounded Rectangle 90"/>
              <p:cNvSpPr/>
              <p:nvPr/>
            </p:nvSpPr>
            <p:spPr>
              <a:xfrm>
                <a:off x="562430" y="4297833"/>
                <a:ext cx="5076370" cy="939531"/>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ctr" anchorCtr="0">
                <a:noAutofit/>
              </a:bodyPr>
              <a:lstStyle/>
              <a:p>
                <a:pPr algn="r" defTabSz="685783"/>
                <a:r>
                  <a:rPr lang="en-US" sz="750" b="1" dirty="0">
                    <a:solidFill>
                      <a:srgbClr val="69B241"/>
                    </a:solidFill>
                  </a:rPr>
                  <a:t>32 GB RAM</a:t>
                </a:r>
              </a:p>
              <a:p>
                <a:pPr algn="r" defTabSz="685783"/>
                <a:r>
                  <a:rPr lang="en-US" sz="750" b="1" dirty="0">
                    <a:solidFill>
                      <a:srgbClr val="69B241"/>
                    </a:solidFill>
                  </a:rPr>
                  <a:t>4 cores</a:t>
                </a:r>
              </a:p>
              <a:p>
                <a:pPr algn="r" defTabSz="685783"/>
                <a:r>
                  <a:rPr lang="en-US" sz="750" b="1" dirty="0">
                    <a:solidFill>
                      <a:srgbClr val="69B241"/>
                    </a:solidFill>
                  </a:rPr>
                  <a:t>160 GB / 1 TB</a:t>
                </a:r>
              </a:p>
            </p:txBody>
          </p:sp>
          <p:sp>
            <p:nvSpPr>
              <p:cNvPr id="93" name="Rounded Rectangle 92"/>
              <p:cNvSpPr/>
              <p:nvPr/>
            </p:nvSpPr>
            <p:spPr>
              <a:xfrm>
                <a:off x="846175" y="4457119"/>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Tier 4</a:t>
                </a:r>
              </a:p>
              <a:p>
                <a:pPr algn="ctr" defTabSz="685783"/>
                <a:r>
                  <a:rPr lang="en-US" sz="825" dirty="0">
                    <a:solidFill>
                      <a:srgbClr val="FFFFFF"/>
                    </a:solidFill>
                  </a:rPr>
                  <a:t>RS A</a:t>
                </a:r>
              </a:p>
            </p:txBody>
          </p:sp>
          <p:sp>
            <p:nvSpPr>
              <p:cNvPr id="94" name="Rounded Rectangle 93"/>
              <p:cNvSpPr/>
              <p:nvPr/>
            </p:nvSpPr>
            <p:spPr>
              <a:xfrm>
                <a:off x="2668041" y="4457119"/>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Tier 4</a:t>
                </a:r>
              </a:p>
              <a:p>
                <a:pPr algn="ctr" defTabSz="685783"/>
                <a:r>
                  <a:rPr lang="en-US" sz="825" dirty="0">
                    <a:solidFill>
                      <a:srgbClr val="FFFFFF"/>
                    </a:solidFill>
                  </a:rPr>
                  <a:t>RS N</a:t>
                </a:r>
              </a:p>
            </p:txBody>
          </p:sp>
          <p:sp>
            <p:nvSpPr>
              <p:cNvPr id="95" name="Rectangle 94"/>
              <p:cNvSpPr/>
              <p:nvPr/>
            </p:nvSpPr>
            <p:spPr>
              <a:xfrm>
                <a:off x="2198491" y="4434735"/>
                <a:ext cx="487792" cy="487697"/>
              </a:xfrm>
              <a:prstGeom prst="rect">
                <a:avLst/>
              </a:prstGeom>
            </p:spPr>
            <p:txBody>
              <a:bodyPr wrap="square">
                <a:spAutoFit/>
              </a:bodyPr>
              <a:lstStyle/>
              <a:p>
                <a:pPr algn="ctr" defTabSz="685783"/>
                <a:r>
                  <a:rPr lang="is-IS" sz="900" b="1">
                    <a:solidFill>
                      <a:srgbClr val="69B241"/>
                    </a:solidFill>
                  </a:rPr>
                  <a:t>…</a:t>
                </a:r>
                <a:endParaRPr lang="en-US" sz="900" b="1" dirty="0">
                  <a:solidFill>
                    <a:srgbClr val="69B241"/>
                  </a:solidFill>
                </a:endParaRPr>
              </a:p>
            </p:txBody>
          </p:sp>
        </p:grpSp>
        <p:grpSp>
          <p:nvGrpSpPr>
            <p:cNvPr id="65" name="Group 64"/>
            <p:cNvGrpSpPr/>
            <p:nvPr/>
          </p:nvGrpSpPr>
          <p:grpSpPr>
            <a:xfrm>
              <a:off x="562430" y="5385885"/>
              <a:ext cx="5076370" cy="939531"/>
              <a:chOff x="562430" y="5257800"/>
              <a:chExt cx="5076370" cy="939531"/>
            </a:xfrm>
          </p:grpSpPr>
          <p:sp>
            <p:nvSpPr>
              <p:cNvPr id="86" name="Rounded Rectangle 85"/>
              <p:cNvSpPr/>
              <p:nvPr/>
            </p:nvSpPr>
            <p:spPr>
              <a:xfrm>
                <a:off x="562430" y="5257800"/>
                <a:ext cx="5076370" cy="939531"/>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ctr" anchorCtr="0">
                <a:noAutofit/>
              </a:bodyPr>
              <a:lstStyle/>
              <a:p>
                <a:pPr algn="r" defTabSz="685783"/>
                <a:r>
                  <a:rPr lang="en-US" sz="750" b="1" dirty="0">
                    <a:solidFill>
                      <a:srgbClr val="69B241"/>
                    </a:solidFill>
                  </a:rPr>
                  <a:t>64 GB RAM</a:t>
                </a:r>
              </a:p>
              <a:p>
                <a:pPr algn="r" defTabSz="685783"/>
                <a:r>
                  <a:rPr lang="en-US" sz="750" b="1" dirty="0">
                    <a:solidFill>
                      <a:srgbClr val="69B241"/>
                    </a:solidFill>
                  </a:rPr>
                  <a:t>8 cores</a:t>
                </a:r>
              </a:p>
              <a:p>
                <a:pPr algn="r" defTabSz="685783"/>
                <a:r>
                  <a:rPr lang="en-US" sz="750" b="1" dirty="0">
                    <a:solidFill>
                      <a:srgbClr val="69B241"/>
                    </a:solidFill>
                  </a:rPr>
                  <a:t>320 </a:t>
                </a:r>
                <a:r>
                  <a:rPr lang="en-US" sz="750" b="1">
                    <a:solidFill>
                      <a:srgbClr val="69B241"/>
                    </a:solidFill>
                  </a:rPr>
                  <a:t>GB / </a:t>
                </a:r>
                <a:r>
                  <a:rPr lang="en-US" sz="750" b="1" dirty="0">
                    <a:solidFill>
                      <a:srgbClr val="69B241"/>
                    </a:solidFill>
                  </a:rPr>
                  <a:t>2 TB</a:t>
                </a:r>
              </a:p>
            </p:txBody>
          </p:sp>
          <p:sp>
            <p:nvSpPr>
              <p:cNvPr id="87" name="Rounded Rectangle 86"/>
              <p:cNvSpPr/>
              <p:nvPr/>
            </p:nvSpPr>
            <p:spPr>
              <a:xfrm>
                <a:off x="846175" y="5434726"/>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Tier 5</a:t>
                </a:r>
              </a:p>
              <a:p>
                <a:pPr algn="ctr" defTabSz="685783"/>
                <a:r>
                  <a:rPr lang="en-US" sz="825" dirty="0">
                    <a:solidFill>
                      <a:srgbClr val="FFFFFF"/>
                    </a:solidFill>
                  </a:rPr>
                  <a:t>RS A</a:t>
                </a:r>
              </a:p>
            </p:txBody>
          </p:sp>
          <p:sp>
            <p:nvSpPr>
              <p:cNvPr id="89" name="Rounded Rectangle 88"/>
              <p:cNvSpPr/>
              <p:nvPr/>
            </p:nvSpPr>
            <p:spPr>
              <a:xfrm>
                <a:off x="2668041" y="5434726"/>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Tier 5</a:t>
                </a:r>
              </a:p>
              <a:p>
                <a:pPr algn="ctr" defTabSz="685783"/>
                <a:r>
                  <a:rPr lang="en-US" sz="825" dirty="0">
                    <a:solidFill>
                      <a:srgbClr val="FFFFFF"/>
                    </a:solidFill>
                  </a:rPr>
                  <a:t>RS N</a:t>
                </a:r>
              </a:p>
            </p:txBody>
          </p:sp>
          <p:sp>
            <p:nvSpPr>
              <p:cNvPr id="90" name="Rectangle 89"/>
              <p:cNvSpPr/>
              <p:nvPr/>
            </p:nvSpPr>
            <p:spPr>
              <a:xfrm>
                <a:off x="2198491" y="5434726"/>
                <a:ext cx="487792" cy="487697"/>
              </a:xfrm>
              <a:prstGeom prst="rect">
                <a:avLst/>
              </a:prstGeom>
            </p:spPr>
            <p:txBody>
              <a:bodyPr wrap="square">
                <a:spAutoFit/>
              </a:bodyPr>
              <a:lstStyle/>
              <a:p>
                <a:pPr algn="ctr" defTabSz="685783"/>
                <a:r>
                  <a:rPr lang="is-IS" sz="900" b="1">
                    <a:solidFill>
                      <a:srgbClr val="69B241"/>
                    </a:solidFill>
                  </a:rPr>
                  <a:t>…</a:t>
                </a:r>
                <a:endParaRPr lang="en-US" sz="900" b="1" dirty="0">
                  <a:solidFill>
                    <a:srgbClr val="69B241"/>
                  </a:solidFill>
                </a:endParaRPr>
              </a:p>
            </p:txBody>
          </p:sp>
        </p:grpSp>
        <p:grpSp>
          <p:nvGrpSpPr>
            <p:cNvPr id="66" name="Group 65"/>
            <p:cNvGrpSpPr/>
            <p:nvPr/>
          </p:nvGrpSpPr>
          <p:grpSpPr>
            <a:xfrm>
              <a:off x="562430" y="1447800"/>
              <a:ext cx="7133771" cy="1010446"/>
              <a:chOff x="562429" y="838200"/>
              <a:chExt cx="7133771" cy="1010446"/>
            </a:xfrm>
          </p:grpSpPr>
          <p:sp>
            <p:nvSpPr>
              <p:cNvPr id="67" name="Rounded Rectangle 66"/>
              <p:cNvSpPr/>
              <p:nvPr/>
            </p:nvSpPr>
            <p:spPr>
              <a:xfrm>
                <a:off x="562429" y="838200"/>
                <a:ext cx="7133771" cy="939531"/>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ctr" anchorCtr="0">
                <a:noAutofit/>
              </a:bodyPr>
              <a:lstStyle/>
              <a:p>
                <a:pPr algn="r" defTabSz="685783"/>
                <a:r>
                  <a:rPr lang="en-US" sz="750" b="1" dirty="0">
                    <a:solidFill>
                      <a:srgbClr val="69B241"/>
                    </a:solidFill>
                  </a:rPr>
                  <a:t>	4GB RAM</a:t>
                </a:r>
              </a:p>
              <a:p>
                <a:pPr algn="r" defTabSz="685783"/>
                <a:r>
                  <a:rPr lang="en-US" sz="750" b="1" dirty="0">
                    <a:solidFill>
                      <a:srgbClr val="69B241"/>
                    </a:solidFill>
                  </a:rPr>
                  <a:t>2cores</a:t>
                </a:r>
              </a:p>
              <a:p>
                <a:pPr algn="r" defTabSz="685783"/>
                <a:r>
                  <a:rPr lang="en-US" sz="750" b="1" dirty="0">
                    <a:solidFill>
                      <a:srgbClr val="69B241"/>
                    </a:solidFill>
                  </a:rPr>
                  <a:t>MMAPv1 + 100 GB</a:t>
                </a:r>
              </a:p>
            </p:txBody>
          </p:sp>
          <p:sp>
            <p:nvSpPr>
              <p:cNvPr id="68" name="Rounded Rectangle 67"/>
              <p:cNvSpPr/>
              <p:nvPr/>
            </p:nvSpPr>
            <p:spPr>
              <a:xfrm>
                <a:off x="846175" y="970541"/>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Tier 1</a:t>
                </a:r>
              </a:p>
              <a:p>
                <a:pPr algn="ctr" defTabSz="685783"/>
                <a:r>
                  <a:rPr lang="en-US" sz="825" dirty="0">
                    <a:solidFill>
                      <a:srgbClr val="FFFFFF"/>
                    </a:solidFill>
                  </a:rPr>
                  <a:t>RS A</a:t>
                </a:r>
              </a:p>
            </p:txBody>
          </p:sp>
          <p:sp>
            <p:nvSpPr>
              <p:cNvPr id="69" name="Rounded Rectangle 68"/>
              <p:cNvSpPr/>
              <p:nvPr/>
            </p:nvSpPr>
            <p:spPr>
              <a:xfrm>
                <a:off x="2668041" y="970541"/>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Tier 1</a:t>
                </a:r>
              </a:p>
              <a:p>
                <a:pPr algn="ctr" defTabSz="685783"/>
                <a:r>
                  <a:rPr lang="en-US" sz="825" dirty="0">
                    <a:solidFill>
                      <a:srgbClr val="FFFFFF"/>
                    </a:solidFill>
                  </a:rPr>
                  <a:t>RS N</a:t>
                </a:r>
              </a:p>
            </p:txBody>
          </p:sp>
          <p:sp>
            <p:nvSpPr>
              <p:cNvPr id="72" name="Rectangle 71"/>
              <p:cNvSpPr/>
              <p:nvPr/>
            </p:nvSpPr>
            <p:spPr>
              <a:xfrm>
                <a:off x="2198492" y="986135"/>
                <a:ext cx="487792" cy="487697"/>
              </a:xfrm>
              <a:prstGeom prst="rect">
                <a:avLst/>
              </a:prstGeom>
            </p:spPr>
            <p:txBody>
              <a:bodyPr wrap="square">
                <a:spAutoFit/>
              </a:bodyPr>
              <a:lstStyle/>
              <a:p>
                <a:pPr algn="ctr" defTabSz="685783"/>
                <a:r>
                  <a:rPr lang="is-IS" sz="900" b="1">
                    <a:solidFill>
                      <a:srgbClr val="69B241"/>
                    </a:solidFill>
                  </a:rPr>
                  <a:t>…</a:t>
                </a:r>
                <a:endParaRPr lang="en-US" sz="900" b="1" dirty="0">
                  <a:solidFill>
                    <a:srgbClr val="69B241"/>
                  </a:solidFill>
                </a:endParaRPr>
              </a:p>
            </p:txBody>
          </p:sp>
          <p:sp>
            <p:nvSpPr>
              <p:cNvPr id="73" name="Rectangle 72"/>
              <p:cNvSpPr/>
              <p:nvPr/>
            </p:nvSpPr>
            <p:spPr>
              <a:xfrm>
                <a:off x="3781119" y="922020"/>
                <a:ext cx="1828802" cy="926626"/>
              </a:xfrm>
              <a:prstGeom prst="rect">
                <a:avLst/>
              </a:prstGeom>
            </p:spPr>
            <p:txBody>
              <a:bodyPr wrap="square">
                <a:spAutoFit/>
              </a:bodyPr>
              <a:lstStyle/>
              <a:p>
                <a:pPr algn="r" defTabSz="685783"/>
                <a:r>
                  <a:rPr lang="en-US" sz="750" b="1" dirty="0">
                    <a:solidFill>
                      <a:srgbClr val="69B241"/>
                    </a:solidFill>
                  </a:rPr>
                  <a:t>4 </a:t>
                </a:r>
                <a:r>
                  <a:rPr lang="en-US" sz="750" b="1">
                    <a:solidFill>
                      <a:srgbClr val="69B241"/>
                    </a:solidFill>
                  </a:rPr>
                  <a:t>GB RAM</a:t>
                </a:r>
              </a:p>
              <a:p>
                <a:pPr algn="r" defTabSz="685783"/>
                <a:r>
                  <a:rPr lang="en-US" sz="750" b="1" dirty="0">
                    <a:solidFill>
                      <a:srgbClr val="69B241"/>
                    </a:solidFill>
                  </a:rPr>
                  <a:t>2cores</a:t>
                </a:r>
              </a:p>
              <a:p>
                <a:pPr algn="r" defTabSz="685783"/>
                <a:r>
                  <a:rPr lang="en-US" sz="750" b="1" dirty="0">
                    <a:solidFill>
                      <a:srgbClr val="69B241"/>
                    </a:solidFill>
                  </a:rPr>
                  <a:t>WT + 20 GB</a:t>
                </a:r>
              </a:p>
            </p:txBody>
          </p:sp>
        </p:grpSp>
      </p:grpSp>
      <p:sp>
        <p:nvSpPr>
          <p:cNvPr id="106" name="Rounded Rectangle 105"/>
          <p:cNvSpPr/>
          <p:nvPr/>
        </p:nvSpPr>
        <p:spPr>
          <a:xfrm>
            <a:off x="184426" y="3219884"/>
            <a:ext cx="4273275" cy="201207"/>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68569" tIns="68569" rIns="68569" bIns="68569" rtlCol="0" anchor="ctr" anchorCtr="0">
            <a:noAutofit/>
          </a:bodyPr>
          <a:lstStyle/>
          <a:p>
            <a:pPr algn="ctr" defTabSz="685783"/>
            <a:r>
              <a:rPr lang="en-US" sz="1050">
                <a:solidFill>
                  <a:srgbClr val="FFFFFF"/>
                </a:solidFill>
              </a:rPr>
              <a:t>Ops Manager: Automation</a:t>
            </a:r>
            <a:r>
              <a:rPr lang="en-US" sz="1050" dirty="0">
                <a:solidFill>
                  <a:srgbClr val="FFFFFF"/>
                </a:solidFill>
              </a:rPr>
              <a:t>, Monitoring &amp; Backup</a:t>
            </a:r>
          </a:p>
        </p:txBody>
      </p:sp>
      <p:pic>
        <p:nvPicPr>
          <p:cNvPr id="5" name="Picture 4"/>
          <p:cNvPicPr>
            <a:picLocks noChangeAspect="1"/>
          </p:cNvPicPr>
          <p:nvPr/>
        </p:nvPicPr>
        <p:blipFill>
          <a:blip r:embed="rId3"/>
          <a:stretch>
            <a:fillRect/>
          </a:stretch>
        </p:blipFill>
        <p:spPr>
          <a:xfrm>
            <a:off x="4270636" y="1269173"/>
            <a:ext cx="628064" cy="549557"/>
          </a:xfrm>
          <a:prstGeom prst="rect">
            <a:avLst/>
          </a:prstGeom>
        </p:spPr>
      </p:pic>
    </p:spTree>
    <p:extLst>
      <p:ext uri="{BB962C8B-B14F-4D97-AF65-F5344CB8AC3E}">
        <p14:creationId xmlns:p14="http://schemas.microsoft.com/office/powerpoint/2010/main" val="971810373"/>
      </p:ext>
    </p:extLst>
  </p:cSld>
  <p:clrMapOvr>
    <a:masterClrMapping/>
  </p:clrMapOvr>
  <p:transition spd="slow">
    <p:cu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
            <a:ext cx="7886700" cy="881411"/>
          </a:xfrm>
        </p:spPr>
        <p:txBody>
          <a:bodyPr>
            <a:normAutofit/>
          </a:bodyPr>
          <a:lstStyle/>
          <a:p>
            <a:pPr algn="l"/>
            <a:r>
              <a:rPr lang="en-US" sz="3000" dirty="0" err="1">
                <a:solidFill>
                  <a:schemeClr val="tx2"/>
                </a:solidFill>
              </a:rPr>
              <a:t>MongoDBaaS</a:t>
            </a:r>
            <a:r>
              <a:rPr lang="en-US" sz="3000" dirty="0">
                <a:solidFill>
                  <a:schemeClr val="tx2"/>
                </a:solidFill>
              </a:rPr>
              <a:t> technology overview </a:t>
            </a:r>
          </a:p>
        </p:txBody>
      </p:sp>
      <p:sp>
        <p:nvSpPr>
          <p:cNvPr id="4" name="Rounded Rectangle 3"/>
          <p:cNvSpPr/>
          <p:nvPr/>
        </p:nvSpPr>
        <p:spPr>
          <a:xfrm>
            <a:off x="285751" y="971551"/>
            <a:ext cx="8483993" cy="1329425"/>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t" anchorCtr="0">
            <a:noAutofit/>
          </a:bodyPr>
          <a:lstStyle/>
          <a:p>
            <a:pPr defTabSz="685783"/>
            <a:r>
              <a:rPr lang="en-US" sz="1500" b="1" dirty="0" err="1">
                <a:solidFill>
                  <a:srgbClr val="69B241"/>
                </a:solidFill>
              </a:rPr>
              <a:t>PaaS</a:t>
            </a:r>
            <a:r>
              <a:rPr lang="en-US" sz="1500" b="1" dirty="0">
                <a:solidFill>
                  <a:srgbClr val="69B241"/>
                </a:solidFill>
              </a:rPr>
              <a:t> / Configuration Management</a:t>
            </a:r>
            <a:endParaRPr lang="en-US" sz="1350" b="1" dirty="0">
              <a:solidFill>
                <a:srgbClr val="69B241"/>
              </a:solidFill>
            </a:endParaRPr>
          </a:p>
        </p:txBody>
      </p:sp>
      <p:sp>
        <p:nvSpPr>
          <p:cNvPr id="8" name="Rounded Rectangle 7"/>
          <p:cNvSpPr/>
          <p:nvPr/>
        </p:nvSpPr>
        <p:spPr>
          <a:xfrm>
            <a:off x="282722" y="2343150"/>
            <a:ext cx="4197006" cy="2628900"/>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t" anchorCtr="0">
            <a:noAutofit/>
          </a:bodyPr>
          <a:lstStyle/>
          <a:p>
            <a:pPr defTabSz="685783"/>
            <a:r>
              <a:rPr lang="en-US" sz="1500" b="1" dirty="0">
                <a:solidFill>
                  <a:srgbClr val="69B241"/>
                </a:solidFill>
              </a:rPr>
              <a:t>Infrastructure: </a:t>
            </a:r>
            <a:r>
              <a:rPr lang="en-US" sz="1350" b="1" dirty="0" err="1">
                <a:solidFill>
                  <a:srgbClr val="69B241"/>
                </a:solidFill>
              </a:rPr>
              <a:t>IaaS</a:t>
            </a:r>
            <a:r>
              <a:rPr lang="en-US" sz="1350" b="1" dirty="0">
                <a:solidFill>
                  <a:srgbClr val="69B241"/>
                </a:solidFill>
              </a:rPr>
              <a:t>, Virtual or Physical</a:t>
            </a:r>
          </a:p>
        </p:txBody>
      </p:sp>
      <p:pic>
        <p:nvPicPr>
          <p:cNvPr id="9" name="Picture 8"/>
          <p:cNvPicPr>
            <a:picLocks noChangeAspect="1"/>
          </p:cNvPicPr>
          <p:nvPr/>
        </p:nvPicPr>
        <p:blipFill>
          <a:blip r:embed="rId2">
            <a:alphaModFix/>
          </a:blip>
          <a:stretch>
            <a:fillRect/>
          </a:stretch>
        </p:blipFill>
        <p:spPr>
          <a:xfrm>
            <a:off x="400050" y="1618495"/>
            <a:ext cx="460878" cy="363633"/>
          </a:xfrm>
          <a:prstGeom prst="rect">
            <a:avLst/>
          </a:prstGeom>
          <a:solidFill>
            <a:schemeClr val="bg1"/>
          </a:solidFill>
          <a:ln>
            <a:noFill/>
          </a:ln>
        </p:spPr>
      </p:pic>
      <p:pic>
        <p:nvPicPr>
          <p:cNvPr id="10" name="Picture 9"/>
          <p:cNvPicPr>
            <a:picLocks noChangeAspect="1"/>
          </p:cNvPicPr>
          <p:nvPr/>
        </p:nvPicPr>
        <p:blipFill>
          <a:blip r:embed="rId3"/>
          <a:stretch>
            <a:fillRect/>
          </a:stretch>
        </p:blipFill>
        <p:spPr>
          <a:xfrm>
            <a:off x="1771651" y="1602997"/>
            <a:ext cx="569867" cy="379131"/>
          </a:xfrm>
          <a:prstGeom prst="rect">
            <a:avLst/>
          </a:prstGeom>
        </p:spPr>
      </p:pic>
      <p:pic>
        <p:nvPicPr>
          <p:cNvPr id="11" name="Picture 10"/>
          <p:cNvPicPr>
            <a:picLocks noChangeAspect="1"/>
          </p:cNvPicPr>
          <p:nvPr/>
        </p:nvPicPr>
        <p:blipFill>
          <a:blip r:embed="rId4"/>
          <a:stretch>
            <a:fillRect/>
          </a:stretch>
        </p:blipFill>
        <p:spPr>
          <a:xfrm>
            <a:off x="1042901" y="1519173"/>
            <a:ext cx="546779" cy="546779"/>
          </a:xfrm>
          <a:prstGeom prst="rect">
            <a:avLst/>
          </a:prstGeom>
          <a:solidFill>
            <a:schemeClr val="bg1"/>
          </a:solidFill>
        </p:spPr>
      </p:pic>
      <p:pic>
        <p:nvPicPr>
          <p:cNvPr id="12" name="Picture 11"/>
          <p:cNvPicPr>
            <a:picLocks noChangeAspect="1"/>
          </p:cNvPicPr>
          <p:nvPr/>
        </p:nvPicPr>
        <p:blipFill>
          <a:blip r:embed="rId5"/>
          <a:stretch>
            <a:fillRect/>
          </a:stretch>
        </p:blipFill>
        <p:spPr>
          <a:xfrm>
            <a:off x="2566550" y="1527080"/>
            <a:ext cx="556926" cy="556926"/>
          </a:xfrm>
          <a:prstGeom prst="rect">
            <a:avLst/>
          </a:prstGeom>
          <a:solidFill>
            <a:schemeClr val="bg1"/>
          </a:solidFill>
        </p:spPr>
      </p:pic>
      <p:pic>
        <p:nvPicPr>
          <p:cNvPr id="14" name="Picture 13"/>
          <p:cNvPicPr>
            <a:picLocks noChangeAspect="1"/>
          </p:cNvPicPr>
          <p:nvPr/>
        </p:nvPicPr>
        <p:blipFill>
          <a:blip r:embed="rId6"/>
          <a:stretch>
            <a:fillRect/>
          </a:stretch>
        </p:blipFill>
        <p:spPr>
          <a:xfrm>
            <a:off x="651701" y="2936924"/>
            <a:ext cx="497653" cy="497653"/>
          </a:xfrm>
          <a:prstGeom prst="rect">
            <a:avLst/>
          </a:prstGeom>
          <a:solidFill>
            <a:schemeClr val="bg1"/>
          </a:solidFill>
        </p:spPr>
      </p:pic>
      <p:pic>
        <p:nvPicPr>
          <p:cNvPr id="15" name="Picture 14"/>
          <p:cNvPicPr>
            <a:picLocks noChangeAspect="1"/>
          </p:cNvPicPr>
          <p:nvPr/>
        </p:nvPicPr>
        <p:blipFill>
          <a:blip r:embed="rId7"/>
          <a:stretch>
            <a:fillRect/>
          </a:stretch>
        </p:blipFill>
        <p:spPr>
          <a:xfrm>
            <a:off x="1427110" y="2953809"/>
            <a:ext cx="463885" cy="463885"/>
          </a:xfrm>
          <a:prstGeom prst="rect">
            <a:avLst/>
          </a:prstGeom>
          <a:solidFill>
            <a:schemeClr val="bg1"/>
          </a:solidFill>
          <a:ln>
            <a:noFill/>
          </a:ln>
        </p:spPr>
      </p:pic>
      <p:pic>
        <p:nvPicPr>
          <p:cNvPr id="16" name="Picture 15"/>
          <p:cNvPicPr>
            <a:picLocks noChangeAspect="1"/>
          </p:cNvPicPr>
          <p:nvPr/>
        </p:nvPicPr>
        <p:blipFill>
          <a:blip r:embed="rId8"/>
          <a:stretch>
            <a:fillRect/>
          </a:stretch>
        </p:blipFill>
        <p:spPr>
          <a:xfrm>
            <a:off x="3028951" y="3402544"/>
            <a:ext cx="502581" cy="540806"/>
          </a:xfrm>
          <a:prstGeom prst="rect">
            <a:avLst/>
          </a:prstGeom>
        </p:spPr>
      </p:pic>
      <p:pic>
        <p:nvPicPr>
          <p:cNvPr id="17" name="Picture 16"/>
          <p:cNvPicPr>
            <a:picLocks noChangeAspect="1"/>
          </p:cNvPicPr>
          <p:nvPr/>
        </p:nvPicPr>
        <p:blipFill>
          <a:blip r:embed="rId9"/>
          <a:stretch>
            <a:fillRect/>
          </a:stretch>
        </p:blipFill>
        <p:spPr>
          <a:xfrm>
            <a:off x="3000025" y="2936924"/>
            <a:ext cx="1145858" cy="401427"/>
          </a:xfrm>
          <a:prstGeom prst="rect">
            <a:avLst/>
          </a:prstGeom>
        </p:spPr>
      </p:pic>
      <p:pic>
        <p:nvPicPr>
          <p:cNvPr id="18" name="Picture 17"/>
          <p:cNvPicPr>
            <a:picLocks noChangeAspect="1"/>
          </p:cNvPicPr>
          <p:nvPr/>
        </p:nvPicPr>
        <p:blipFill>
          <a:blip r:embed="rId10"/>
          <a:stretch>
            <a:fillRect/>
          </a:stretch>
        </p:blipFill>
        <p:spPr>
          <a:xfrm>
            <a:off x="2142907" y="2953809"/>
            <a:ext cx="699655" cy="466436"/>
          </a:xfrm>
          <a:prstGeom prst="rect">
            <a:avLst/>
          </a:prstGeom>
          <a:solidFill>
            <a:schemeClr val="bg1"/>
          </a:solidFill>
        </p:spPr>
      </p:pic>
      <p:sp>
        <p:nvSpPr>
          <p:cNvPr id="26" name="Rectangle 25"/>
          <p:cNvSpPr/>
          <p:nvPr/>
        </p:nvSpPr>
        <p:spPr>
          <a:xfrm>
            <a:off x="239412" y="3933864"/>
            <a:ext cx="4101845" cy="1023357"/>
          </a:xfrm>
          <a:prstGeom prst="rect">
            <a:avLst/>
          </a:prstGeom>
        </p:spPr>
        <p:txBody>
          <a:bodyPr wrap="square">
            <a:spAutoFit/>
          </a:bodyPr>
          <a:lstStyle/>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VM hypervisor (</a:t>
            </a:r>
            <a:r>
              <a:rPr lang="en-US" sz="1200" dirty="0" err="1">
                <a:solidFill>
                  <a:srgbClr val="6D6C6C"/>
                </a:solidFill>
                <a:ea typeface="Arial"/>
                <a:cs typeface="Arial"/>
              </a:rPr>
              <a:t>Vmware</a:t>
            </a:r>
            <a:r>
              <a:rPr lang="en-US" sz="1200" dirty="0">
                <a:solidFill>
                  <a:srgbClr val="6D6C6C"/>
                </a:solidFill>
                <a:ea typeface="Arial"/>
                <a:cs typeface="Arial"/>
              </a:rPr>
              <a:t>, </a:t>
            </a:r>
            <a:r>
              <a:rPr lang="en-US" sz="1200" dirty="0" err="1">
                <a:solidFill>
                  <a:srgbClr val="6D6C6C"/>
                </a:solidFill>
                <a:ea typeface="Arial"/>
                <a:cs typeface="Arial"/>
              </a:rPr>
              <a:t>Vbox</a:t>
            </a:r>
            <a:r>
              <a:rPr lang="en-US" sz="1200" dirty="0">
                <a:solidFill>
                  <a:srgbClr val="6D6C6C"/>
                </a:solidFill>
                <a:ea typeface="Arial"/>
                <a:cs typeface="Arial"/>
              </a:rPr>
              <a:t>)</a:t>
            </a:r>
          </a:p>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Cloud provider (Azure, Amazon)</a:t>
            </a:r>
          </a:p>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Container manager (</a:t>
            </a:r>
            <a:r>
              <a:rPr lang="en-US" sz="1200" dirty="0" err="1">
                <a:solidFill>
                  <a:srgbClr val="6D6C6C"/>
                </a:solidFill>
                <a:ea typeface="Arial"/>
                <a:cs typeface="Arial"/>
              </a:rPr>
              <a:t>Docker</a:t>
            </a:r>
            <a:r>
              <a:rPr lang="en-US" sz="1200" dirty="0">
                <a:solidFill>
                  <a:srgbClr val="6D6C6C"/>
                </a:solidFill>
                <a:ea typeface="Arial"/>
                <a:cs typeface="Arial"/>
              </a:rPr>
              <a:t>, Drawbridge)</a:t>
            </a:r>
          </a:p>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Pool of physical servers</a:t>
            </a:r>
          </a:p>
        </p:txBody>
      </p:sp>
      <p:sp>
        <p:nvSpPr>
          <p:cNvPr id="27" name="Rectangle 26"/>
          <p:cNvSpPr/>
          <p:nvPr/>
        </p:nvSpPr>
        <p:spPr>
          <a:xfrm>
            <a:off x="3429001" y="1028700"/>
            <a:ext cx="5301995" cy="1143903"/>
          </a:xfrm>
          <a:prstGeom prst="rect">
            <a:avLst/>
          </a:prstGeom>
        </p:spPr>
        <p:txBody>
          <a:bodyPr wrap="square">
            <a:spAutoFit/>
          </a:bodyPr>
          <a:lstStyle/>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Tools: Puppet, Chef, </a:t>
            </a:r>
            <a:r>
              <a:rPr lang="en-US" sz="1200" dirty="0" err="1">
                <a:solidFill>
                  <a:srgbClr val="6D6C6C"/>
                </a:solidFill>
                <a:ea typeface="Arial"/>
                <a:cs typeface="Arial"/>
              </a:rPr>
              <a:t>CFEngine</a:t>
            </a:r>
            <a:r>
              <a:rPr lang="en-US" sz="1200" dirty="0">
                <a:solidFill>
                  <a:srgbClr val="6D6C6C"/>
                </a:solidFill>
                <a:ea typeface="Arial"/>
                <a:cs typeface="Arial"/>
              </a:rPr>
              <a:t>, Cloud Foundry, </a:t>
            </a:r>
            <a:r>
              <a:rPr lang="en-US" sz="1200" dirty="0" err="1">
                <a:solidFill>
                  <a:srgbClr val="6D6C6C"/>
                </a:solidFill>
                <a:ea typeface="Arial"/>
                <a:cs typeface="Arial"/>
              </a:rPr>
              <a:t>OpenShift</a:t>
            </a:r>
            <a:r>
              <a:rPr lang="en-US" sz="1200" dirty="0">
                <a:solidFill>
                  <a:srgbClr val="6D6C6C"/>
                </a:solidFill>
                <a:ea typeface="Arial"/>
                <a:cs typeface="Arial"/>
              </a:rPr>
              <a:t>…</a:t>
            </a:r>
          </a:p>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MongoDB (and other technologies) provisioning is ultimately driven by the chosen </a:t>
            </a:r>
            <a:r>
              <a:rPr lang="en-US" sz="1200" dirty="0" err="1">
                <a:solidFill>
                  <a:srgbClr val="6D6C6C"/>
                </a:solidFill>
                <a:ea typeface="Arial"/>
                <a:cs typeface="Arial"/>
              </a:rPr>
              <a:t>PaaS</a:t>
            </a:r>
            <a:r>
              <a:rPr lang="en-US" sz="1200" dirty="0">
                <a:solidFill>
                  <a:srgbClr val="6D6C6C"/>
                </a:solidFill>
                <a:ea typeface="Arial"/>
                <a:cs typeface="Arial"/>
              </a:rPr>
              <a:t> / configuration management tool</a:t>
            </a:r>
          </a:p>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The </a:t>
            </a:r>
            <a:r>
              <a:rPr lang="en-US" sz="1200" dirty="0" err="1">
                <a:solidFill>
                  <a:srgbClr val="6D6C6C"/>
                </a:solidFill>
                <a:ea typeface="Arial"/>
                <a:cs typeface="Arial"/>
              </a:rPr>
              <a:t>PaaS</a:t>
            </a:r>
            <a:r>
              <a:rPr lang="en-US" sz="1200" dirty="0">
                <a:solidFill>
                  <a:srgbClr val="6D6C6C"/>
                </a:solidFill>
                <a:ea typeface="Arial"/>
                <a:cs typeface="Arial"/>
              </a:rPr>
              <a:t> calls into Ops Manager as needed (via REST API) for the provisioning of MongoDB</a:t>
            </a:r>
          </a:p>
        </p:txBody>
      </p:sp>
      <p:sp>
        <p:nvSpPr>
          <p:cNvPr id="28" name="Rounded Rectangle 27"/>
          <p:cNvSpPr/>
          <p:nvPr/>
        </p:nvSpPr>
        <p:spPr>
          <a:xfrm>
            <a:off x="4599635" y="2343150"/>
            <a:ext cx="4170109" cy="2628900"/>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t" anchorCtr="0">
            <a:noAutofit/>
          </a:bodyPr>
          <a:lstStyle/>
          <a:p>
            <a:pPr defTabSz="685783"/>
            <a:r>
              <a:rPr lang="en-US" sz="1500" b="1" dirty="0">
                <a:solidFill>
                  <a:srgbClr val="69B241"/>
                </a:solidFill>
              </a:rPr>
              <a:t>MongoDB Provisioning</a:t>
            </a:r>
            <a:endParaRPr lang="en-US" sz="1350" b="1" dirty="0">
              <a:solidFill>
                <a:srgbClr val="69B241"/>
              </a:solidFill>
            </a:endParaRPr>
          </a:p>
        </p:txBody>
      </p:sp>
      <p:pic>
        <p:nvPicPr>
          <p:cNvPr id="29" name="Picture 28"/>
          <p:cNvPicPr>
            <a:picLocks noChangeAspect="1"/>
          </p:cNvPicPr>
          <p:nvPr/>
        </p:nvPicPr>
        <p:blipFill>
          <a:blip r:embed="rId11"/>
          <a:stretch>
            <a:fillRect/>
          </a:stretch>
        </p:blipFill>
        <p:spPr>
          <a:xfrm>
            <a:off x="5375362" y="2857501"/>
            <a:ext cx="1016067" cy="294956"/>
          </a:xfrm>
          <a:prstGeom prst="rect">
            <a:avLst/>
          </a:prstGeom>
          <a:noFill/>
        </p:spPr>
      </p:pic>
      <p:sp>
        <p:nvSpPr>
          <p:cNvPr id="30" name="Rectangle 29"/>
          <p:cNvSpPr/>
          <p:nvPr/>
        </p:nvSpPr>
        <p:spPr>
          <a:xfrm>
            <a:off x="5374449" y="3155182"/>
            <a:ext cx="1048792" cy="253916"/>
          </a:xfrm>
          <a:prstGeom prst="rect">
            <a:avLst/>
          </a:prstGeom>
        </p:spPr>
        <p:txBody>
          <a:bodyPr wrap="square">
            <a:spAutoFit/>
          </a:bodyPr>
          <a:lstStyle/>
          <a:p>
            <a:pPr algn="r" defTabSz="685783"/>
            <a:r>
              <a:rPr lang="en-US" sz="1050" b="1">
                <a:solidFill>
                  <a:srgbClr val="69B241"/>
                </a:solidFill>
              </a:rPr>
              <a:t>Ops Manager</a:t>
            </a:r>
            <a:endParaRPr lang="en-US" sz="1050" b="1" dirty="0">
              <a:solidFill>
                <a:srgbClr val="69B241"/>
              </a:solidFill>
            </a:endParaRPr>
          </a:p>
        </p:txBody>
      </p:sp>
      <p:pic>
        <p:nvPicPr>
          <p:cNvPr id="31" name="Picture 30" descr="monitoring-screenshot-large-01-e5371d429be8839eae1fbde53c0938eba084cdc69091ba3d5ac9a80240d1e503.jp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26551" y="2822356"/>
            <a:ext cx="808265" cy="571346"/>
          </a:xfrm>
          <a:prstGeom prst="rect">
            <a:avLst/>
          </a:prstGeom>
        </p:spPr>
      </p:pic>
      <p:sp>
        <p:nvSpPr>
          <p:cNvPr id="32" name="Rectangle 31"/>
          <p:cNvSpPr/>
          <p:nvPr/>
        </p:nvSpPr>
        <p:spPr>
          <a:xfrm>
            <a:off x="4514850" y="3543301"/>
            <a:ext cx="4457700" cy="959237"/>
          </a:xfrm>
          <a:prstGeom prst="rect">
            <a:avLst/>
          </a:prstGeom>
        </p:spPr>
        <p:txBody>
          <a:bodyPr wrap="square">
            <a:spAutoFit/>
          </a:bodyPr>
          <a:lstStyle/>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Provisions MongoDB software on the underlying infrastructure / One click button</a:t>
            </a:r>
          </a:p>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Ensures security compliance and</a:t>
            </a:r>
            <a:r>
              <a:rPr lang="en-US" sz="1200" dirty="0">
                <a:solidFill>
                  <a:srgbClr val="212121"/>
                </a:solidFill>
              </a:rPr>
              <a:t> </a:t>
            </a:r>
            <a:r>
              <a:rPr lang="en-US" sz="1200" dirty="0">
                <a:solidFill>
                  <a:srgbClr val="6D6C6C"/>
                </a:solidFill>
                <a:ea typeface="Arial"/>
                <a:cs typeface="Arial"/>
              </a:rPr>
              <a:t>deployment best practices</a:t>
            </a:r>
          </a:p>
          <a:p>
            <a:pPr marL="347654" indent="-214308">
              <a:spcAft>
                <a:spcPts val="450"/>
              </a:spcAft>
              <a:buClr>
                <a:srgbClr val="6D6C6C"/>
              </a:buClr>
              <a:buSzPct val="40000"/>
              <a:buFont typeface="Arial" charset="0"/>
              <a:buChar char="•"/>
              <a:defRPr/>
            </a:pPr>
            <a:r>
              <a:rPr lang="en-US" sz="1200" dirty="0">
                <a:solidFill>
                  <a:srgbClr val="6D6C6C"/>
                </a:solidFill>
                <a:ea typeface="Arial"/>
                <a:cs typeface="Arial"/>
              </a:rPr>
              <a:t>Provides monitoring and backup</a:t>
            </a:r>
          </a:p>
        </p:txBody>
      </p:sp>
      <p:pic>
        <p:nvPicPr>
          <p:cNvPr id="3" name="Picture 2"/>
          <p:cNvPicPr>
            <a:picLocks noChangeAspect="1"/>
          </p:cNvPicPr>
          <p:nvPr/>
        </p:nvPicPr>
        <p:blipFill>
          <a:blip r:embed="rId13"/>
          <a:stretch>
            <a:fillRect/>
          </a:stretch>
        </p:blipFill>
        <p:spPr>
          <a:xfrm>
            <a:off x="1148902" y="3505309"/>
            <a:ext cx="565598" cy="323743"/>
          </a:xfrm>
          <a:prstGeom prst="rect">
            <a:avLst/>
          </a:prstGeom>
        </p:spPr>
      </p:pic>
      <p:pic>
        <p:nvPicPr>
          <p:cNvPr id="5" name="Picture 4"/>
          <p:cNvPicPr>
            <a:picLocks noChangeAspect="1"/>
          </p:cNvPicPr>
          <p:nvPr/>
        </p:nvPicPr>
        <p:blipFill>
          <a:blip r:embed="rId14"/>
          <a:stretch>
            <a:fillRect/>
          </a:stretch>
        </p:blipFill>
        <p:spPr>
          <a:xfrm>
            <a:off x="2157085" y="3429000"/>
            <a:ext cx="586117" cy="484080"/>
          </a:xfrm>
          <a:prstGeom prst="rect">
            <a:avLst/>
          </a:prstGeom>
        </p:spPr>
      </p:pic>
    </p:spTree>
    <p:extLst>
      <p:ext uri="{BB962C8B-B14F-4D97-AF65-F5344CB8AC3E}">
        <p14:creationId xmlns:p14="http://schemas.microsoft.com/office/powerpoint/2010/main" val="20594483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109" name="Shape 65"/>
          <p:cNvSpPr txBox="1">
            <a:spLocks noGrp="1"/>
          </p:cNvSpPr>
          <p:nvPr>
            <p:ph type="title"/>
          </p:nvPr>
        </p:nvSpPr>
        <p:spPr>
          <a:xfrm>
            <a:off x="6164" y="-1775"/>
            <a:ext cx="8985435" cy="702499"/>
          </a:xfrm>
          <a:prstGeom prst="rect">
            <a:avLst/>
          </a:prstGeom>
        </p:spPr>
        <p:txBody>
          <a:bodyPr vert="horz" lIns="68580" tIns="34290" rIns="68580" bIns="34290" rtlCol="0" anchor="b">
            <a:normAutofit/>
          </a:bodyPr>
          <a:lstStyle/>
          <a:p>
            <a:pPr algn="l"/>
            <a:r>
              <a:rPr lang="es-ES_tradnl" smtClean="0">
                <a:solidFill>
                  <a:schemeClr val="tx2"/>
                </a:solidFill>
              </a:rPr>
              <a:t>target </a:t>
            </a:r>
            <a:r>
              <a:rPr lang="es-ES_tradnl" dirty="0" err="1" smtClean="0">
                <a:solidFill>
                  <a:schemeClr val="tx2"/>
                </a:solidFill>
              </a:rPr>
              <a:t>Architecture</a:t>
            </a:r>
            <a:endParaRPr lang="en" dirty="0">
              <a:solidFill>
                <a:schemeClr val="tx2"/>
              </a:solidFill>
            </a:endParaRPr>
          </a:p>
        </p:txBody>
      </p:sp>
      <p:grpSp>
        <p:nvGrpSpPr>
          <p:cNvPr id="2" name="Group 1"/>
          <p:cNvGrpSpPr/>
          <p:nvPr/>
        </p:nvGrpSpPr>
        <p:grpSpPr>
          <a:xfrm>
            <a:off x="442648" y="1648671"/>
            <a:ext cx="4072202" cy="2206409"/>
            <a:chOff x="1276585" y="1163943"/>
            <a:chExt cx="10486129" cy="5664135"/>
          </a:xfrm>
        </p:grpSpPr>
        <p:sp>
          <p:nvSpPr>
            <p:cNvPr id="71" name="Rounded Rectangle 70"/>
            <p:cNvSpPr/>
            <p:nvPr/>
          </p:nvSpPr>
          <p:spPr>
            <a:xfrm>
              <a:off x="1276585" y="1163943"/>
              <a:ext cx="8000195" cy="941563"/>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lIns="68569" tIns="68569" rIns="68569" bIns="68569" rtlCol="0" anchor="ctr" anchorCtr="0">
              <a:noAutofit/>
            </a:bodyPr>
            <a:lstStyle/>
            <a:p>
              <a:pPr algn="ctr" defTabSz="685783"/>
              <a:r>
                <a:rPr lang="en-US" sz="1050" b="1" dirty="0">
                  <a:solidFill>
                    <a:srgbClr val="FF0000"/>
                  </a:solidFill>
                </a:rPr>
                <a:t>Applications</a:t>
              </a:r>
            </a:p>
            <a:p>
              <a:pPr algn="ctr" defTabSz="685783"/>
              <a:endParaRPr lang="en-US" sz="900" dirty="0">
                <a:ln>
                  <a:solidFill>
                    <a:srgbClr val="FFD478"/>
                  </a:solidFill>
                </a:ln>
                <a:solidFill>
                  <a:srgbClr val="FF0000"/>
                </a:solidFill>
              </a:endParaRPr>
            </a:p>
          </p:txBody>
        </p:sp>
        <p:cxnSp>
          <p:nvCxnSpPr>
            <p:cNvPr id="7" name="Straight Arrow Connector 6"/>
            <p:cNvCxnSpPr>
              <a:stCxn id="19" idx="1"/>
              <a:endCxn id="50" idx="3"/>
            </p:cNvCxnSpPr>
            <p:nvPr/>
          </p:nvCxnSpPr>
          <p:spPr>
            <a:xfrm flipH="1">
              <a:off x="3801424" y="5319593"/>
              <a:ext cx="6239771" cy="20307"/>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cxnSp>
          <p:nvCxnSpPr>
            <p:cNvPr id="70" name="Elbow Connector 69"/>
            <p:cNvCxnSpPr>
              <a:stCxn id="24" idx="3"/>
              <a:endCxn id="18" idx="0"/>
            </p:cNvCxnSpPr>
            <p:nvPr/>
          </p:nvCxnSpPr>
          <p:spPr>
            <a:xfrm>
              <a:off x="2985403" y="3042711"/>
              <a:ext cx="7910203" cy="1465286"/>
            </a:xfrm>
            <a:prstGeom prst="bentConnector2">
              <a:avLst/>
            </a:prstGeom>
            <a:ln>
              <a:headEnd type="none"/>
              <a:tailEnd type="arrow"/>
            </a:ln>
          </p:spPr>
          <p:style>
            <a:lnRef idx="2">
              <a:schemeClr val="dk1"/>
            </a:lnRef>
            <a:fillRef idx="0">
              <a:schemeClr val="dk1"/>
            </a:fillRef>
            <a:effectRef idx="1">
              <a:schemeClr val="dk1"/>
            </a:effectRef>
            <a:fontRef idx="minor">
              <a:schemeClr val="tx1"/>
            </a:fontRef>
          </p:style>
        </p:cxnSp>
        <p:sp>
          <p:nvSpPr>
            <p:cNvPr id="10" name="Rounded Rectangle 9"/>
            <p:cNvSpPr/>
            <p:nvPr/>
          </p:nvSpPr>
          <p:spPr>
            <a:xfrm>
              <a:off x="4414762" y="4038221"/>
              <a:ext cx="1708817" cy="749803"/>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mongod</a:t>
              </a:r>
              <a:endParaRPr lang="en-US" sz="900" dirty="0">
                <a:solidFill>
                  <a:srgbClr val="FFFFFF"/>
                </a:solidFill>
              </a:endParaRPr>
            </a:p>
            <a:p>
              <a:pPr algn="ctr" defTabSz="685783"/>
              <a:r>
                <a:rPr lang="en-US" sz="900" dirty="0">
                  <a:solidFill>
                    <a:srgbClr val="FFFFFF"/>
                  </a:solidFill>
                </a:rPr>
                <a:t>27017</a:t>
              </a:r>
            </a:p>
          </p:txBody>
        </p:sp>
        <p:sp>
          <p:nvSpPr>
            <p:cNvPr id="11" name="Rounded Rectangle 10"/>
            <p:cNvSpPr/>
            <p:nvPr/>
          </p:nvSpPr>
          <p:spPr>
            <a:xfrm>
              <a:off x="4414762" y="4949281"/>
              <a:ext cx="1708817" cy="749803"/>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mongod</a:t>
              </a:r>
              <a:endParaRPr lang="en-US" sz="900" dirty="0">
                <a:solidFill>
                  <a:srgbClr val="FFFFFF"/>
                </a:solidFill>
              </a:endParaRPr>
            </a:p>
            <a:p>
              <a:pPr algn="ctr" defTabSz="685783"/>
              <a:r>
                <a:rPr lang="en-US" sz="900" dirty="0">
                  <a:solidFill>
                    <a:srgbClr val="FFFFFF"/>
                  </a:solidFill>
                </a:rPr>
                <a:t>27017</a:t>
              </a:r>
            </a:p>
          </p:txBody>
        </p:sp>
        <p:sp>
          <p:nvSpPr>
            <p:cNvPr id="12" name="Rounded Rectangle 11"/>
            <p:cNvSpPr/>
            <p:nvPr/>
          </p:nvSpPr>
          <p:spPr>
            <a:xfrm>
              <a:off x="4414762" y="5854621"/>
              <a:ext cx="1708817" cy="749803"/>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mongod</a:t>
              </a:r>
              <a:endParaRPr lang="en-US" sz="900" dirty="0">
                <a:solidFill>
                  <a:srgbClr val="FFFFFF"/>
                </a:solidFill>
              </a:endParaRPr>
            </a:p>
            <a:p>
              <a:pPr algn="ctr" defTabSz="685783"/>
              <a:r>
                <a:rPr lang="en-US" sz="900" dirty="0">
                  <a:solidFill>
                    <a:srgbClr val="FFFFFF"/>
                  </a:solidFill>
                </a:rPr>
                <a:t>27017</a:t>
              </a:r>
            </a:p>
          </p:txBody>
        </p:sp>
        <p:sp>
          <p:nvSpPr>
            <p:cNvPr id="20" name="Rounded Rectangle 19"/>
            <p:cNvSpPr/>
            <p:nvPr/>
          </p:nvSpPr>
          <p:spPr>
            <a:xfrm>
              <a:off x="10041197" y="5463959"/>
              <a:ext cx="1708817" cy="749803"/>
            </a:xfrm>
            <a:prstGeom prst="roundRect">
              <a:avLst/>
            </a:prstGeom>
            <a:ln/>
          </p:spPr>
          <p:style>
            <a:lnRef idx="3">
              <a:schemeClr val="lt1"/>
            </a:lnRef>
            <a:fillRef idx="1">
              <a:schemeClr val="accent3"/>
            </a:fillRef>
            <a:effectRef idx="1">
              <a:schemeClr val="accent3"/>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config</a:t>
              </a:r>
              <a:endParaRPr lang="en-US" sz="900" dirty="0">
                <a:solidFill>
                  <a:srgbClr val="FFFFFF"/>
                </a:solidFill>
              </a:endParaRPr>
            </a:p>
            <a:p>
              <a:pPr algn="ctr" defTabSz="685783"/>
              <a:r>
                <a:rPr lang="en-US" sz="900" dirty="0">
                  <a:solidFill>
                    <a:srgbClr val="FFFFFF"/>
                  </a:solidFill>
                </a:rPr>
                <a:t>27019</a:t>
              </a:r>
            </a:p>
          </p:txBody>
        </p:sp>
        <p:sp>
          <p:nvSpPr>
            <p:cNvPr id="19" name="Rounded Rectangle 18"/>
            <p:cNvSpPr/>
            <p:nvPr/>
          </p:nvSpPr>
          <p:spPr>
            <a:xfrm>
              <a:off x="10041197" y="4944692"/>
              <a:ext cx="1708817" cy="749803"/>
            </a:xfrm>
            <a:prstGeom prst="roundRect">
              <a:avLst/>
            </a:prstGeom>
            <a:ln/>
          </p:spPr>
          <p:style>
            <a:lnRef idx="3">
              <a:schemeClr val="lt1"/>
            </a:lnRef>
            <a:fillRef idx="1">
              <a:schemeClr val="accent3"/>
            </a:fillRef>
            <a:effectRef idx="1">
              <a:schemeClr val="accent3"/>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config</a:t>
              </a:r>
              <a:endParaRPr lang="en-US" sz="900" dirty="0">
                <a:solidFill>
                  <a:srgbClr val="FFFFFF"/>
                </a:solidFill>
              </a:endParaRPr>
            </a:p>
            <a:p>
              <a:pPr algn="ctr" defTabSz="685783"/>
              <a:r>
                <a:rPr lang="en-US" sz="900" dirty="0">
                  <a:solidFill>
                    <a:srgbClr val="FFFFFF"/>
                  </a:solidFill>
                </a:rPr>
                <a:t>27019</a:t>
              </a:r>
            </a:p>
          </p:txBody>
        </p:sp>
        <p:sp>
          <p:nvSpPr>
            <p:cNvPr id="18" name="Rounded Rectangle 17"/>
            <p:cNvSpPr/>
            <p:nvPr/>
          </p:nvSpPr>
          <p:spPr>
            <a:xfrm>
              <a:off x="10041197" y="4507997"/>
              <a:ext cx="1708817" cy="749803"/>
            </a:xfrm>
            <a:prstGeom prst="roundRect">
              <a:avLst/>
            </a:prstGeom>
            <a:ln/>
          </p:spPr>
          <p:style>
            <a:lnRef idx="3">
              <a:schemeClr val="lt1"/>
            </a:lnRef>
            <a:fillRef idx="1">
              <a:schemeClr val="accent3"/>
            </a:fillRef>
            <a:effectRef idx="1">
              <a:schemeClr val="accent3"/>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config</a:t>
              </a:r>
              <a:endParaRPr lang="en-US" sz="900" dirty="0">
                <a:solidFill>
                  <a:srgbClr val="FFFFFF"/>
                </a:solidFill>
              </a:endParaRPr>
            </a:p>
            <a:p>
              <a:pPr algn="ctr" defTabSz="685783"/>
              <a:r>
                <a:rPr lang="en-US" sz="900" dirty="0">
                  <a:solidFill>
                    <a:srgbClr val="FFFFFF"/>
                  </a:solidFill>
                </a:rPr>
                <a:t>27019</a:t>
              </a:r>
            </a:p>
          </p:txBody>
        </p:sp>
        <p:sp>
          <p:nvSpPr>
            <p:cNvPr id="21" name="Rounded Rectangle 20"/>
            <p:cNvSpPr/>
            <p:nvPr/>
          </p:nvSpPr>
          <p:spPr>
            <a:xfrm>
              <a:off x="5479574" y="2667809"/>
              <a:ext cx="1708817" cy="749803"/>
            </a:xfrm>
            <a:prstGeom prst="roundRect">
              <a:avLst/>
            </a:prstGeom>
            <a:ln/>
          </p:spPr>
          <p:style>
            <a:lnRef idx="1">
              <a:schemeClr val="dk1"/>
            </a:lnRef>
            <a:fillRef idx="2">
              <a:schemeClr val="dk1"/>
            </a:fillRef>
            <a:effectRef idx="1">
              <a:schemeClr val="dk1"/>
            </a:effectRef>
            <a:fontRef idx="minor">
              <a:schemeClr val="dk1"/>
            </a:fontRef>
          </p:style>
          <p:txBody>
            <a:bodyPr lIns="68569" tIns="68569" rIns="68569" bIns="68569" rtlCol="0" anchor="ctr" anchorCtr="0">
              <a:noAutofit/>
            </a:bodyPr>
            <a:lstStyle/>
            <a:p>
              <a:pPr algn="ctr" defTabSz="685783"/>
              <a:r>
                <a:rPr lang="en-US" sz="900" dirty="0">
                  <a:solidFill>
                    <a:srgbClr val="FFFFFF"/>
                  </a:solidFill>
                </a:rPr>
                <a:t>mongos</a:t>
              </a:r>
            </a:p>
            <a:p>
              <a:pPr algn="ctr" defTabSz="685783"/>
              <a:r>
                <a:rPr lang="en-US" sz="900" dirty="0">
                  <a:solidFill>
                    <a:srgbClr val="FFFFFF"/>
                  </a:solidFill>
                </a:rPr>
                <a:t>27017</a:t>
              </a:r>
            </a:p>
          </p:txBody>
        </p:sp>
        <p:sp>
          <p:nvSpPr>
            <p:cNvPr id="22" name="Rounded Rectangle 21"/>
            <p:cNvSpPr/>
            <p:nvPr/>
          </p:nvSpPr>
          <p:spPr>
            <a:xfrm>
              <a:off x="7567964" y="2667809"/>
              <a:ext cx="1708817" cy="749803"/>
            </a:xfrm>
            <a:prstGeom prst="roundRect">
              <a:avLst/>
            </a:prstGeom>
            <a:ln/>
          </p:spPr>
          <p:style>
            <a:lnRef idx="1">
              <a:schemeClr val="dk1"/>
            </a:lnRef>
            <a:fillRef idx="2">
              <a:schemeClr val="dk1"/>
            </a:fillRef>
            <a:effectRef idx="1">
              <a:schemeClr val="dk1"/>
            </a:effectRef>
            <a:fontRef idx="minor">
              <a:schemeClr val="dk1"/>
            </a:fontRef>
          </p:style>
          <p:txBody>
            <a:bodyPr lIns="68569" tIns="68569" rIns="68569" bIns="68569" rtlCol="0" anchor="ctr" anchorCtr="0">
              <a:noAutofit/>
            </a:bodyPr>
            <a:lstStyle/>
            <a:p>
              <a:pPr algn="ctr" defTabSz="685783"/>
              <a:r>
                <a:rPr lang="en-US" sz="900" dirty="0">
                  <a:solidFill>
                    <a:srgbClr val="FFFFFF"/>
                  </a:solidFill>
                </a:rPr>
                <a:t>mongos</a:t>
              </a:r>
            </a:p>
            <a:p>
              <a:pPr algn="ctr" defTabSz="685783"/>
              <a:r>
                <a:rPr lang="en-US" sz="900" dirty="0">
                  <a:solidFill>
                    <a:srgbClr val="FFFFFF"/>
                  </a:solidFill>
                </a:rPr>
                <a:t>27017</a:t>
              </a:r>
            </a:p>
          </p:txBody>
        </p:sp>
        <p:sp>
          <p:nvSpPr>
            <p:cNvPr id="23" name="Rounded Rectangle 22"/>
            <p:cNvSpPr/>
            <p:nvPr/>
          </p:nvSpPr>
          <p:spPr>
            <a:xfrm>
              <a:off x="3364977" y="2667809"/>
              <a:ext cx="1708817" cy="749803"/>
            </a:xfrm>
            <a:prstGeom prst="roundRect">
              <a:avLst/>
            </a:prstGeom>
            <a:ln/>
          </p:spPr>
          <p:style>
            <a:lnRef idx="1">
              <a:schemeClr val="dk1"/>
            </a:lnRef>
            <a:fillRef idx="2">
              <a:schemeClr val="dk1"/>
            </a:fillRef>
            <a:effectRef idx="1">
              <a:schemeClr val="dk1"/>
            </a:effectRef>
            <a:fontRef idx="minor">
              <a:schemeClr val="dk1"/>
            </a:fontRef>
          </p:style>
          <p:txBody>
            <a:bodyPr lIns="68569" tIns="68569" rIns="68569" bIns="68569" rtlCol="0" anchor="ctr" anchorCtr="0">
              <a:noAutofit/>
            </a:bodyPr>
            <a:lstStyle/>
            <a:p>
              <a:pPr algn="ctr" defTabSz="685783"/>
              <a:r>
                <a:rPr lang="en-US" sz="900" dirty="0">
                  <a:solidFill>
                    <a:srgbClr val="FFFFFF"/>
                  </a:solidFill>
                </a:rPr>
                <a:t>mongos</a:t>
              </a:r>
            </a:p>
            <a:p>
              <a:pPr algn="ctr" defTabSz="685783"/>
              <a:r>
                <a:rPr lang="en-US" sz="900" dirty="0">
                  <a:solidFill>
                    <a:srgbClr val="FFFFFF"/>
                  </a:solidFill>
                </a:rPr>
                <a:t>27017</a:t>
              </a:r>
            </a:p>
          </p:txBody>
        </p:sp>
        <p:sp>
          <p:nvSpPr>
            <p:cNvPr id="24" name="Rounded Rectangle 23"/>
            <p:cNvSpPr/>
            <p:nvPr/>
          </p:nvSpPr>
          <p:spPr>
            <a:xfrm>
              <a:off x="1276586" y="2667809"/>
              <a:ext cx="1708817" cy="749803"/>
            </a:xfrm>
            <a:prstGeom prst="roundRect">
              <a:avLst/>
            </a:prstGeom>
            <a:ln/>
          </p:spPr>
          <p:style>
            <a:lnRef idx="1">
              <a:schemeClr val="dk1"/>
            </a:lnRef>
            <a:fillRef idx="2">
              <a:schemeClr val="dk1"/>
            </a:fillRef>
            <a:effectRef idx="1">
              <a:schemeClr val="dk1"/>
            </a:effectRef>
            <a:fontRef idx="minor">
              <a:schemeClr val="dk1"/>
            </a:fontRef>
          </p:style>
          <p:txBody>
            <a:bodyPr lIns="68569" tIns="68569" rIns="68569" bIns="68569" rtlCol="0" anchor="ctr" anchorCtr="0">
              <a:noAutofit/>
            </a:bodyPr>
            <a:lstStyle/>
            <a:p>
              <a:pPr algn="ctr" defTabSz="685783"/>
              <a:r>
                <a:rPr lang="en-US" sz="900" dirty="0">
                  <a:solidFill>
                    <a:srgbClr val="FFFFFF"/>
                  </a:solidFill>
                </a:rPr>
                <a:t>mongos</a:t>
              </a:r>
            </a:p>
            <a:p>
              <a:pPr algn="ctr" defTabSz="685783"/>
              <a:r>
                <a:rPr lang="en-US" sz="900" dirty="0">
                  <a:solidFill>
                    <a:srgbClr val="FFFFFF"/>
                  </a:solidFill>
                </a:rPr>
                <a:t>27017</a:t>
              </a:r>
            </a:p>
          </p:txBody>
        </p:sp>
        <p:cxnSp>
          <p:nvCxnSpPr>
            <p:cNvPr id="6" name="Straight Arrow Connector 5"/>
            <p:cNvCxnSpPr>
              <a:endCxn id="24" idx="0"/>
            </p:cNvCxnSpPr>
            <p:nvPr/>
          </p:nvCxnSpPr>
          <p:spPr>
            <a:xfrm flipH="1">
              <a:off x="2130997" y="2105505"/>
              <a:ext cx="2088387" cy="56230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2" name="Straight Arrow Connector 31"/>
            <p:cNvCxnSpPr>
              <a:endCxn id="21" idx="0"/>
            </p:cNvCxnSpPr>
            <p:nvPr/>
          </p:nvCxnSpPr>
          <p:spPr>
            <a:xfrm>
              <a:off x="5700376" y="2124762"/>
              <a:ext cx="633608" cy="54304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3" name="Straight Arrow Connector 32"/>
            <p:cNvCxnSpPr>
              <a:endCxn id="23" idx="0"/>
            </p:cNvCxnSpPr>
            <p:nvPr/>
          </p:nvCxnSpPr>
          <p:spPr>
            <a:xfrm flipH="1">
              <a:off x="4219386" y="2105505"/>
              <a:ext cx="479446" cy="56230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34" name="Straight Arrow Connector 33"/>
            <p:cNvCxnSpPr>
              <a:endCxn id="22" idx="0"/>
            </p:cNvCxnSpPr>
            <p:nvPr/>
          </p:nvCxnSpPr>
          <p:spPr>
            <a:xfrm>
              <a:off x="6488353" y="2105505"/>
              <a:ext cx="1934021" cy="562303"/>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4006482" y="3858637"/>
              <a:ext cx="2524839" cy="2962523"/>
              <a:chOff x="3865401" y="3427088"/>
              <a:chExt cx="2570764" cy="3361966"/>
            </a:xfrm>
          </p:grpSpPr>
          <p:sp>
            <p:nvSpPr>
              <p:cNvPr id="27" name="Rounded Rectangle 26"/>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91425" tIns="91425" rIns="91425" bIns="91425" rtlCol="0" anchor="ctr" anchorCtr="0">
                <a:noAutofit/>
              </a:bodyPr>
              <a:lstStyle/>
              <a:p>
                <a:pPr algn="ctr" defTabSz="685783"/>
                <a:endParaRPr lang="en-US" sz="675">
                  <a:solidFill>
                    <a:srgbClr val="434343"/>
                  </a:solidFill>
                </a:endParaRPr>
              </a:p>
            </p:txBody>
          </p:sp>
          <p:sp>
            <p:nvSpPr>
              <p:cNvPr id="28" name="Rounded Rectangle 27"/>
              <p:cNvSpPr/>
              <p:nvPr/>
            </p:nvSpPr>
            <p:spPr>
              <a:xfrm>
                <a:off x="4281107" y="36620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29" name="Rounded Rectangle 28"/>
              <p:cNvSpPr/>
              <p:nvPr/>
            </p:nvSpPr>
            <p:spPr>
              <a:xfrm>
                <a:off x="4281107" y="46959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30" name="Rounded Rectangle 29"/>
              <p:cNvSpPr/>
              <p:nvPr/>
            </p:nvSpPr>
            <p:spPr>
              <a:xfrm>
                <a:off x="4281107" y="5723367"/>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grpSp>
        <p:grpSp>
          <p:nvGrpSpPr>
            <p:cNvPr id="44" name="Group 43"/>
            <p:cNvGrpSpPr/>
            <p:nvPr/>
          </p:nvGrpSpPr>
          <p:grpSpPr>
            <a:xfrm>
              <a:off x="6751942" y="3865555"/>
              <a:ext cx="2524839" cy="2962523"/>
              <a:chOff x="3865401" y="3427088"/>
              <a:chExt cx="2570764" cy="3361966"/>
            </a:xfrm>
          </p:grpSpPr>
          <p:sp>
            <p:nvSpPr>
              <p:cNvPr id="45" name="Rounded Rectangle 44"/>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91425" tIns="91425" rIns="91425" bIns="91425" rtlCol="0" anchor="ctr" anchorCtr="0">
                <a:noAutofit/>
              </a:bodyPr>
              <a:lstStyle/>
              <a:p>
                <a:pPr algn="ctr" defTabSz="685783"/>
                <a:endParaRPr lang="en-US" sz="675">
                  <a:solidFill>
                    <a:srgbClr val="434343"/>
                  </a:solidFill>
                </a:endParaRPr>
              </a:p>
            </p:txBody>
          </p:sp>
          <p:sp>
            <p:nvSpPr>
              <p:cNvPr id="46" name="Rounded Rectangle 45"/>
              <p:cNvSpPr/>
              <p:nvPr/>
            </p:nvSpPr>
            <p:spPr>
              <a:xfrm>
                <a:off x="4281107" y="36620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47" name="Rounded Rectangle 46"/>
              <p:cNvSpPr/>
              <p:nvPr/>
            </p:nvSpPr>
            <p:spPr>
              <a:xfrm>
                <a:off x="4281107" y="46959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48" name="Rounded Rectangle 47"/>
              <p:cNvSpPr/>
              <p:nvPr/>
            </p:nvSpPr>
            <p:spPr>
              <a:xfrm>
                <a:off x="4281107" y="5723367"/>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grpSp>
        <p:grpSp>
          <p:nvGrpSpPr>
            <p:cNvPr id="49" name="Group 48"/>
            <p:cNvGrpSpPr/>
            <p:nvPr/>
          </p:nvGrpSpPr>
          <p:grpSpPr>
            <a:xfrm>
              <a:off x="1276586" y="3858637"/>
              <a:ext cx="2524839" cy="2962523"/>
              <a:chOff x="3865401" y="3427088"/>
              <a:chExt cx="2570764" cy="3361966"/>
            </a:xfrm>
          </p:grpSpPr>
          <p:sp>
            <p:nvSpPr>
              <p:cNvPr id="50" name="Rounded Rectangle 49"/>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91425" tIns="91425" rIns="91425" bIns="91425" rtlCol="0" anchor="ctr" anchorCtr="0">
                <a:noAutofit/>
              </a:bodyPr>
              <a:lstStyle/>
              <a:p>
                <a:pPr algn="ctr" defTabSz="685783"/>
                <a:endParaRPr lang="en-US" sz="675">
                  <a:solidFill>
                    <a:srgbClr val="434343"/>
                  </a:solidFill>
                </a:endParaRPr>
              </a:p>
            </p:txBody>
          </p:sp>
          <p:sp>
            <p:nvSpPr>
              <p:cNvPr id="51" name="Rounded Rectangle 50"/>
              <p:cNvSpPr/>
              <p:nvPr/>
            </p:nvSpPr>
            <p:spPr>
              <a:xfrm>
                <a:off x="4281107" y="36620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52" name="Rounded Rectangle 51"/>
              <p:cNvSpPr/>
              <p:nvPr/>
            </p:nvSpPr>
            <p:spPr>
              <a:xfrm>
                <a:off x="4281107" y="46959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53" name="Rounded Rectangle 52"/>
              <p:cNvSpPr/>
              <p:nvPr/>
            </p:nvSpPr>
            <p:spPr>
              <a:xfrm>
                <a:off x="4281107" y="5723367"/>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grpSp>
        <p:cxnSp>
          <p:nvCxnSpPr>
            <p:cNvPr id="80" name="Elbow Connector 79"/>
            <p:cNvCxnSpPr>
              <a:stCxn id="18" idx="3"/>
              <a:endCxn id="19" idx="3"/>
            </p:cNvCxnSpPr>
            <p:nvPr/>
          </p:nvCxnSpPr>
          <p:spPr>
            <a:xfrm>
              <a:off x="11750014" y="4882899"/>
              <a:ext cx="12700" cy="436695"/>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84" name="Elbow Connector 83"/>
            <p:cNvCxnSpPr>
              <a:stCxn id="18" idx="3"/>
              <a:endCxn id="20" idx="3"/>
            </p:cNvCxnSpPr>
            <p:nvPr/>
          </p:nvCxnSpPr>
          <p:spPr>
            <a:xfrm>
              <a:off x="11750014" y="4882899"/>
              <a:ext cx="12700" cy="955962"/>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57" name="Elbow Connector 56"/>
            <p:cNvCxnSpPr>
              <a:stCxn id="18" idx="1"/>
              <a:endCxn id="20" idx="1"/>
            </p:cNvCxnSpPr>
            <p:nvPr/>
          </p:nvCxnSpPr>
          <p:spPr>
            <a:xfrm rot="10800000" flipV="1">
              <a:off x="10041197" y="4882899"/>
              <a:ext cx="12700" cy="955962"/>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59" name="Rounded Rectangle 58"/>
            <p:cNvSpPr/>
            <p:nvPr/>
          </p:nvSpPr>
          <p:spPr>
            <a:xfrm>
              <a:off x="3801425" y="1733671"/>
              <a:ext cx="2950519" cy="37183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MongoDB Driver</a:t>
              </a:r>
            </a:p>
          </p:txBody>
        </p:sp>
        <p:cxnSp>
          <p:nvCxnSpPr>
            <p:cNvPr id="81" name="Elbow Connector 80"/>
            <p:cNvCxnSpPr>
              <a:stCxn id="24" idx="2"/>
              <a:endCxn id="22" idx="2"/>
            </p:cNvCxnSpPr>
            <p:nvPr/>
          </p:nvCxnSpPr>
          <p:spPr>
            <a:xfrm rot="16200000" flipH="1">
              <a:off x="5277326" y="271921"/>
              <a:ext cx="11191" cy="6291379"/>
            </a:xfrm>
            <a:prstGeom prst="bentConnector3">
              <a:avLst>
                <a:gd name="adj1" fmla="val 1800000"/>
              </a:avLst>
            </a:prstGeom>
          </p:spPr>
          <p:style>
            <a:lnRef idx="3">
              <a:schemeClr val="dk1"/>
            </a:lnRef>
            <a:fillRef idx="0">
              <a:schemeClr val="dk1"/>
            </a:fillRef>
            <a:effectRef idx="2">
              <a:schemeClr val="dk1"/>
            </a:effectRef>
            <a:fontRef idx="minor">
              <a:schemeClr val="tx1"/>
            </a:fontRef>
          </p:style>
        </p:cxnSp>
        <p:cxnSp>
          <p:nvCxnSpPr>
            <p:cNvPr id="92" name="Straight Arrow Connector 91"/>
            <p:cNvCxnSpPr>
              <a:endCxn id="45" idx="0"/>
            </p:cNvCxnSpPr>
            <p:nvPr/>
          </p:nvCxnSpPr>
          <p:spPr>
            <a:xfrm>
              <a:off x="8014361" y="3615459"/>
              <a:ext cx="0" cy="25009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6" name="Straight Arrow Connector 95"/>
            <p:cNvCxnSpPr>
              <a:endCxn id="50" idx="0"/>
            </p:cNvCxnSpPr>
            <p:nvPr/>
          </p:nvCxnSpPr>
          <p:spPr>
            <a:xfrm>
              <a:off x="2539004" y="3615459"/>
              <a:ext cx="0" cy="24317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97" name="Straight Arrow Connector 96"/>
            <p:cNvCxnSpPr>
              <a:endCxn id="27" idx="0"/>
            </p:cNvCxnSpPr>
            <p:nvPr/>
          </p:nvCxnSpPr>
          <p:spPr>
            <a:xfrm>
              <a:off x="5268900" y="3633951"/>
              <a:ext cx="0" cy="2246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74" name="Group 73"/>
            <p:cNvGrpSpPr/>
            <p:nvPr/>
          </p:nvGrpSpPr>
          <p:grpSpPr>
            <a:xfrm>
              <a:off x="6106196" y="4434560"/>
              <a:ext cx="242931" cy="1817869"/>
              <a:chOff x="6021007" y="4087509"/>
              <a:chExt cx="247350" cy="2062976"/>
            </a:xfrm>
          </p:grpSpPr>
          <p:cxnSp>
            <p:nvCxnSpPr>
              <p:cNvPr id="75" name="Elbow Connector 74"/>
              <p:cNvCxnSpPr/>
              <p:nvPr/>
            </p:nvCxnSpPr>
            <p:spPr>
              <a:xfrm>
                <a:off x="6021007" y="4087509"/>
                <a:ext cx="4636" cy="2062976"/>
              </a:xfrm>
              <a:prstGeom prst="bentConnector3">
                <a:avLst>
                  <a:gd name="adj1" fmla="val 5030975"/>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76" name="Straight Arrow Connector 75"/>
              <p:cNvCxnSpPr/>
              <p:nvPr/>
            </p:nvCxnSpPr>
            <p:spPr>
              <a:xfrm flipH="1">
                <a:off x="6025643" y="5123077"/>
                <a:ext cx="24271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77" name="Group 76"/>
            <p:cNvGrpSpPr/>
            <p:nvPr/>
          </p:nvGrpSpPr>
          <p:grpSpPr>
            <a:xfrm>
              <a:off x="8869040" y="4438156"/>
              <a:ext cx="242931" cy="1817869"/>
              <a:chOff x="6021007" y="4087509"/>
              <a:chExt cx="247350" cy="2062976"/>
            </a:xfrm>
          </p:grpSpPr>
          <p:cxnSp>
            <p:nvCxnSpPr>
              <p:cNvPr id="78" name="Elbow Connector 77"/>
              <p:cNvCxnSpPr/>
              <p:nvPr/>
            </p:nvCxnSpPr>
            <p:spPr>
              <a:xfrm>
                <a:off x="6021007" y="4087509"/>
                <a:ext cx="4636" cy="2062976"/>
              </a:xfrm>
              <a:prstGeom prst="bentConnector3">
                <a:avLst>
                  <a:gd name="adj1" fmla="val 5030975"/>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79" name="Straight Arrow Connector 78"/>
              <p:cNvCxnSpPr/>
              <p:nvPr/>
            </p:nvCxnSpPr>
            <p:spPr>
              <a:xfrm flipH="1">
                <a:off x="6025643" y="5123077"/>
                <a:ext cx="24271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3393683" y="4430964"/>
              <a:ext cx="242931" cy="1817869"/>
              <a:chOff x="6021007" y="4087509"/>
              <a:chExt cx="247350" cy="2062976"/>
            </a:xfrm>
          </p:grpSpPr>
          <p:cxnSp>
            <p:nvCxnSpPr>
              <p:cNvPr id="83" name="Elbow Connector 82"/>
              <p:cNvCxnSpPr/>
              <p:nvPr/>
            </p:nvCxnSpPr>
            <p:spPr>
              <a:xfrm>
                <a:off x="6021007" y="4087509"/>
                <a:ext cx="4636" cy="2062976"/>
              </a:xfrm>
              <a:prstGeom prst="bentConnector3">
                <a:avLst>
                  <a:gd name="adj1" fmla="val 5030975"/>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85" name="Straight Arrow Connector 84"/>
              <p:cNvCxnSpPr/>
              <p:nvPr/>
            </p:nvCxnSpPr>
            <p:spPr>
              <a:xfrm flipH="1">
                <a:off x="6025643" y="5123077"/>
                <a:ext cx="24271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4" name="Straight Connector 3"/>
            <p:cNvCxnSpPr>
              <a:stCxn id="23" idx="2"/>
            </p:cNvCxnSpPr>
            <p:nvPr/>
          </p:nvCxnSpPr>
          <p:spPr>
            <a:xfrm>
              <a:off x="4219385" y="3417612"/>
              <a:ext cx="0" cy="197849"/>
            </a:xfrm>
            <a:prstGeom prst="line">
              <a:avLst/>
            </a:prstGeom>
          </p:spPr>
          <p:style>
            <a:lnRef idx="3">
              <a:schemeClr val="dk1"/>
            </a:lnRef>
            <a:fillRef idx="0">
              <a:schemeClr val="dk1"/>
            </a:fillRef>
            <a:effectRef idx="2">
              <a:schemeClr val="dk1"/>
            </a:effectRef>
            <a:fontRef idx="minor">
              <a:schemeClr val="tx1"/>
            </a:fontRef>
          </p:style>
        </p:cxnSp>
        <p:cxnSp>
          <p:nvCxnSpPr>
            <p:cNvPr id="88" name="Straight Connector 87"/>
            <p:cNvCxnSpPr>
              <a:stCxn id="21" idx="2"/>
            </p:cNvCxnSpPr>
            <p:nvPr/>
          </p:nvCxnSpPr>
          <p:spPr>
            <a:xfrm>
              <a:off x="6333983" y="3417612"/>
              <a:ext cx="0" cy="197849"/>
            </a:xfrm>
            <a:prstGeom prst="line">
              <a:avLst/>
            </a:prstGeom>
          </p:spPr>
          <p:style>
            <a:lnRef idx="3">
              <a:schemeClr val="dk1"/>
            </a:lnRef>
            <a:fillRef idx="0">
              <a:schemeClr val="dk1"/>
            </a:fillRef>
            <a:effectRef idx="2">
              <a:schemeClr val="dk1"/>
            </a:effectRef>
            <a:fontRef idx="minor">
              <a:schemeClr val="tx1"/>
            </a:fontRef>
          </p:style>
        </p:cxnSp>
      </p:grpSp>
      <p:sp>
        <p:nvSpPr>
          <p:cNvPr id="56" name="TextBox 55"/>
          <p:cNvSpPr txBox="1"/>
          <p:nvPr/>
        </p:nvSpPr>
        <p:spPr>
          <a:xfrm>
            <a:off x="359411" y="1028700"/>
            <a:ext cx="4227807" cy="438582"/>
          </a:xfrm>
          <a:prstGeom prst="rect">
            <a:avLst/>
          </a:prstGeom>
          <a:noFill/>
        </p:spPr>
        <p:txBody>
          <a:bodyPr wrap="square" lIns="68580" tIns="34290" rIns="68580" bIns="34290" rtlCol="0">
            <a:spAutoFit/>
          </a:bodyPr>
          <a:lstStyle>
            <a:defPPr>
              <a:defRPr lang="en-US"/>
            </a:defPPr>
            <a:lvl1pPr marL="177800" algn="ctr" defTabSz="457200">
              <a:buClr>
                <a:srgbClr val="6D6C6C"/>
              </a:buClr>
              <a:buSzPct val="40000"/>
              <a:defRPr sz="1600" b="1">
                <a:solidFill>
                  <a:srgbClr val="6D6C6C"/>
                </a:solidFill>
                <a:ea typeface="Arial"/>
                <a:cs typeface="Arial"/>
              </a:defRPr>
            </a:lvl1pPr>
          </a:lstStyle>
          <a:p>
            <a:r>
              <a:rPr lang="en-US" sz="1200" dirty="0" err="1">
                <a:solidFill>
                  <a:srgbClr val="69B241"/>
                </a:solidFill>
              </a:rPr>
              <a:t>MongoDBaaS</a:t>
            </a:r>
            <a:r>
              <a:rPr lang="en-US" sz="1200" dirty="0"/>
              <a:t> for mutualized apps </a:t>
            </a:r>
          </a:p>
          <a:p>
            <a:r>
              <a:rPr lang="en-US" sz="1200" b="0" dirty="0"/>
              <a:t>(&lt;2TB / Low-Medium Criticality)</a:t>
            </a:r>
            <a:r>
              <a:rPr lang="en-US" sz="1200" dirty="0"/>
              <a:t> </a:t>
            </a:r>
          </a:p>
        </p:txBody>
      </p:sp>
      <p:sp>
        <p:nvSpPr>
          <p:cNvPr id="3" name="Rectangle 2"/>
          <p:cNvSpPr/>
          <p:nvPr/>
        </p:nvSpPr>
        <p:spPr>
          <a:xfrm>
            <a:off x="4800601" y="1029927"/>
            <a:ext cx="4310834" cy="438582"/>
          </a:xfrm>
          <a:prstGeom prst="rect">
            <a:avLst/>
          </a:prstGeom>
          <a:noFill/>
        </p:spPr>
        <p:txBody>
          <a:bodyPr wrap="square" lIns="68580" tIns="34290" rIns="68580" bIns="34290" rtlCol="0">
            <a:spAutoFit/>
          </a:bodyPr>
          <a:lstStyle/>
          <a:p>
            <a:pPr marL="133347" algn="ctr">
              <a:buClr>
                <a:srgbClr val="6D6C6C"/>
              </a:buClr>
              <a:buSzPct val="40000"/>
            </a:pPr>
            <a:r>
              <a:rPr lang="en-US" sz="1200" b="1" dirty="0">
                <a:solidFill>
                  <a:srgbClr val="69B241"/>
                </a:solidFill>
                <a:ea typeface="Arial"/>
                <a:cs typeface="Arial"/>
              </a:rPr>
              <a:t>Dedicated environment </a:t>
            </a:r>
            <a:r>
              <a:rPr lang="en-US" sz="1200" b="1" dirty="0">
                <a:solidFill>
                  <a:srgbClr val="6D6C6C"/>
                </a:solidFill>
                <a:ea typeface="Arial"/>
                <a:cs typeface="Arial"/>
              </a:rPr>
              <a:t>for critical </a:t>
            </a:r>
          </a:p>
          <a:p>
            <a:pPr marL="133347" algn="ctr">
              <a:buClr>
                <a:srgbClr val="6D6C6C"/>
              </a:buClr>
              <a:buSzPct val="40000"/>
            </a:pPr>
            <a:r>
              <a:rPr lang="en-US" sz="1200" b="1" dirty="0">
                <a:solidFill>
                  <a:srgbClr val="6D6C6C"/>
                </a:solidFill>
                <a:ea typeface="Arial"/>
                <a:cs typeface="Arial"/>
              </a:rPr>
              <a:t>and/or large volume apps </a:t>
            </a:r>
            <a:r>
              <a:rPr lang="en-US" sz="1200" dirty="0">
                <a:solidFill>
                  <a:srgbClr val="6D6C6C"/>
                </a:solidFill>
                <a:ea typeface="Arial"/>
                <a:cs typeface="Arial"/>
              </a:rPr>
              <a:t>(&gt;2TB)</a:t>
            </a:r>
          </a:p>
        </p:txBody>
      </p:sp>
      <p:grpSp>
        <p:nvGrpSpPr>
          <p:cNvPr id="60" name="Group 59"/>
          <p:cNvGrpSpPr/>
          <p:nvPr/>
        </p:nvGrpSpPr>
        <p:grpSpPr>
          <a:xfrm>
            <a:off x="336332" y="2696182"/>
            <a:ext cx="4349969" cy="1852970"/>
            <a:chOff x="235857" y="1143000"/>
            <a:chExt cx="7765143" cy="5528876"/>
          </a:xfrm>
        </p:grpSpPr>
        <p:sp>
          <p:nvSpPr>
            <p:cNvPr id="61" name="Rounded Rectangle 60"/>
            <p:cNvSpPr/>
            <p:nvPr/>
          </p:nvSpPr>
          <p:spPr>
            <a:xfrm>
              <a:off x="235857" y="1143000"/>
              <a:ext cx="7765143" cy="5528876"/>
            </a:xfrm>
            <a:prstGeom prst="roundRect">
              <a:avLst/>
            </a:prstGeom>
            <a:solidFill>
              <a:schemeClr val="bg1">
                <a:lumMod val="50000"/>
              </a:schemeClr>
            </a:solidFill>
            <a:ln/>
          </p:spPr>
          <p:style>
            <a:lnRef idx="3">
              <a:schemeClr val="lt1"/>
            </a:lnRef>
            <a:fillRef idx="1">
              <a:schemeClr val="accent1"/>
            </a:fillRef>
            <a:effectRef idx="1">
              <a:schemeClr val="accent1"/>
            </a:effectRef>
            <a:fontRef idx="minor">
              <a:schemeClr val="lt1"/>
            </a:fontRef>
          </p:style>
          <p:txBody>
            <a:bodyPr lIns="68569" tIns="68569" rIns="68569" bIns="68569" rtlCol="0" anchor="ctr" anchorCtr="0">
              <a:noAutofit/>
            </a:bodyPr>
            <a:lstStyle/>
            <a:p>
              <a:pPr algn="r" defTabSz="685783"/>
              <a:endParaRPr lang="en-US" sz="1050" dirty="0">
                <a:solidFill>
                  <a:srgbClr val="212121"/>
                </a:solidFill>
              </a:endParaRPr>
            </a:p>
            <a:p>
              <a:pPr algn="r" defTabSz="685783"/>
              <a:r>
                <a:rPr lang="en-US" sz="1050" b="1" dirty="0">
                  <a:solidFill>
                    <a:srgbClr val="FFFFFF"/>
                  </a:solidFill>
                </a:rPr>
                <a:t>MongoDB</a:t>
              </a:r>
            </a:p>
            <a:p>
              <a:pPr algn="r" defTabSz="685783"/>
              <a:r>
                <a:rPr lang="en-US" sz="1050" b="1" dirty="0">
                  <a:solidFill>
                    <a:srgbClr val="FFFFFF"/>
                  </a:solidFill>
                </a:rPr>
                <a:t>Cluster</a:t>
              </a:r>
            </a:p>
          </p:txBody>
        </p:sp>
        <p:grpSp>
          <p:nvGrpSpPr>
            <p:cNvPr id="62" name="Group 61"/>
            <p:cNvGrpSpPr/>
            <p:nvPr/>
          </p:nvGrpSpPr>
          <p:grpSpPr>
            <a:xfrm>
              <a:off x="562430" y="2432321"/>
              <a:ext cx="5076370" cy="939531"/>
              <a:chOff x="562430" y="1969203"/>
              <a:chExt cx="5076370" cy="939531"/>
            </a:xfrm>
          </p:grpSpPr>
          <p:sp>
            <p:nvSpPr>
              <p:cNvPr id="102" name="Rounded Rectangle 101"/>
              <p:cNvSpPr/>
              <p:nvPr/>
            </p:nvSpPr>
            <p:spPr>
              <a:xfrm>
                <a:off x="562430" y="1969203"/>
                <a:ext cx="5076370" cy="939531"/>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ctr" anchorCtr="0">
                <a:noAutofit/>
              </a:bodyPr>
              <a:lstStyle/>
              <a:p>
                <a:pPr algn="r" defTabSz="685783"/>
                <a:r>
                  <a:rPr lang="en-US" sz="600" b="1" dirty="0">
                    <a:solidFill>
                      <a:srgbClr val="69B241"/>
                    </a:solidFill>
                  </a:rPr>
                  <a:t>8 GB RAM</a:t>
                </a:r>
              </a:p>
              <a:p>
                <a:pPr algn="r" defTabSz="685783"/>
                <a:r>
                  <a:rPr lang="en-US" sz="600" b="1" dirty="0">
                    <a:solidFill>
                      <a:srgbClr val="69B241"/>
                    </a:solidFill>
                  </a:rPr>
                  <a:t>2 cores</a:t>
                </a:r>
              </a:p>
              <a:p>
                <a:pPr algn="r" defTabSz="685783"/>
                <a:r>
                  <a:rPr lang="en-US" sz="600" b="1" dirty="0">
                    <a:solidFill>
                      <a:srgbClr val="69B241"/>
                    </a:solidFill>
                  </a:rPr>
                  <a:t>40 GB / 200 GB</a:t>
                </a:r>
              </a:p>
            </p:txBody>
          </p:sp>
          <p:sp>
            <p:nvSpPr>
              <p:cNvPr id="103" name="Rounded Rectangle 102"/>
              <p:cNvSpPr/>
              <p:nvPr/>
            </p:nvSpPr>
            <p:spPr>
              <a:xfrm>
                <a:off x="846175" y="2128488"/>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750" dirty="0">
                    <a:solidFill>
                      <a:srgbClr val="FFFFFF"/>
                    </a:solidFill>
                  </a:rPr>
                  <a:t>Tier 2</a:t>
                </a:r>
              </a:p>
              <a:p>
                <a:pPr algn="ctr" defTabSz="685783"/>
                <a:r>
                  <a:rPr lang="en-US" sz="750" dirty="0">
                    <a:solidFill>
                      <a:srgbClr val="FFFFFF"/>
                    </a:solidFill>
                  </a:rPr>
                  <a:t>RS A</a:t>
                </a:r>
              </a:p>
            </p:txBody>
          </p:sp>
          <p:sp>
            <p:nvSpPr>
              <p:cNvPr id="104" name="Rounded Rectangle 103"/>
              <p:cNvSpPr/>
              <p:nvPr/>
            </p:nvSpPr>
            <p:spPr>
              <a:xfrm>
                <a:off x="2668041" y="2128488"/>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750" dirty="0">
                    <a:solidFill>
                      <a:srgbClr val="FFFFFF"/>
                    </a:solidFill>
                  </a:rPr>
                  <a:t>Tier 2</a:t>
                </a:r>
              </a:p>
              <a:p>
                <a:pPr algn="ctr" defTabSz="685783"/>
                <a:r>
                  <a:rPr lang="en-US" sz="750" dirty="0">
                    <a:solidFill>
                      <a:srgbClr val="FFFFFF"/>
                    </a:solidFill>
                  </a:rPr>
                  <a:t>RS N</a:t>
                </a:r>
              </a:p>
            </p:txBody>
          </p:sp>
          <p:sp>
            <p:nvSpPr>
              <p:cNvPr id="105" name="Rectangle 104"/>
              <p:cNvSpPr/>
              <p:nvPr/>
            </p:nvSpPr>
            <p:spPr>
              <a:xfrm>
                <a:off x="2198489" y="2135520"/>
                <a:ext cx="487792" cy="637294"/>
              </a:xfrm>
              <a:prstGeom prst="rect">
                <a:avLst/>
              </a:prstGeom>
            </p:spPr>
            <p:txBody>
              <a:bodyPr wrap="square">
                <a:spAutoFit/>
              </a:bodyPr>
              <a:lstStyle/>
              <a:p>
                <a:pPr algn="ctr" defTabSz="685783"/>
                <a:r>
                  <a:rPr lang="is-IS" sz="788" b="1">
                    <a:solidFill>
                      <a:srgbClr val="69B241"/>
                    </a:solidFill>
                  </a:rPr>
                  <a:t>…</a:t>
                </a:r>
                <a:endParaRPr lang="en-US" sz="788" b="1" dirty="0">
                  <a:solidFill>
                    <a:srgbClr val="69B241"/>
                  </a:solidFill>
                </a:endParaRPr>
              </a:p>
            </p:txBody>
          </p:sp>
        </p:grpSp>
        <p:grpSp>
          <p:nvGrpSpPr>
            <p:cNvPr id="63" name="Group 62"/>
            <p:cNvGrpSpPr/>
            <p:nvPr/>
          </p:nvGrpSpPr>
          <p:grpSpPr>
            <a:xfrm>
              <a:off x="562430" y="3416842"/>
              <a:ext cx="5076370" cy="939531"/>
              <a:chOff x="562430" y="3327669"/>
              <a:chExt cx="5076370" cy="939531"/>
            </a:xfrm>
          </p:grpSpPr>
          <p:sp>
            <p:nvSpPr>
              <p:cNvPr id="98" name="Rounded Rectangle 97"/>
              <p:cNvSpPr/>
              <p:nvPr/>
            </p:nvSpPr>
            <p:spPr>
              <a:xfrm>
                <a:off x="562430" y="3327669"/>
                <a:ext cx="5076370" cy="939531"/>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ctr" anchorCtr="0">
                <a:noAutofit/>
              </a:bodyPr>
              <a:lstStyle/>
              <a:p>
                <a:pPr algn="r" defTabSz="685783"/>
                <a:r>
                  <a:rPr lang="en-US" sz="600" b="1" dirty="0">
                    <a:solidFill>
                      <a:srgbClr val="69B241"/>
                    </a:solidFill>
                  </a:rPr>
                  <a:t>16 GB RAM</a:t>
                </a:r>
              </a:p>
              <a:p>
                <a:pPr algn="r" defTabSz="685783"/>
                <a:r>
                  <a:rPr lang="en-US" sz="600" b="1" dirty="0">
                    <a:solidFill>
                      <a:srgbClr val="69B241"/>
                    </a:solidFill>
                  </a:rPr>
                  <a:t>4 cores</a:t>
                </a:r>
              </a:p>
              <a:p>
                <a:pPr algn="r" defTabSz="685783"/>
                <a:r>
                  <a:rPr lang="en-US" sz="600" b="1" dirty="0">
                    <a:solidFill>
                      <a:srgbClr val="69B241"/>
                    </a:solidFill>
                  </a:rPr>
                  <a:t>80 GB / 500 GB</a:t>
                </a:r>
              </a:p>
            </p:txBody>
          </p:sp>
          <p:sp>
            <p:nvSpPr>
              <p:cNvPr id="99" name="Rounded Rectangle 98"/>
              <p:cNvSpPr/>
              <p:nvPr/>
            </p:nvSpPr>
            <p:spPr>
              <a:xfrm>
                <a:off x="846175" y="3486954"/>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750" dirty="0">
                    <a:solidFill>
                      <a:srgbClr val="FFFFFF"/>
                    </a:solidFill>
                  </a:rPr>
                  <a:t>Tier 3</a:t>
                </a:r>
              </a:p>
              <a:p>
                <a:pPr algn="ctr" defTabSz="685783"/>
                <a:r>
                  <a:rPr lang="en-US" sz="750" dirty="0">
                    <a:solidFill>
                      <a:srgbClr val="FFFFFF"/>
                    </a:solidFill>
                  </a:rPr>
                  <a:t>RS A</a:t>
                </a:r>
              </a:p>
            </p:txBody>
          </p:sp>
          <p:sp>
            <p:nvSpPr>
              <p:cNvPr id="100" name="Rounded Rectangle 99"/>
              <p:cNvSpPr/>
              <p:nvPr/>
            </p:nvSpPr>
            <p:spPr>
              <a:xfrm>
                <a:off x="2668041" y="3486954"/>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750" dirty="0">
                    <a:solidFill>
                      <a:srgbClr val="FFFFFF"/>
                    </a:solidFill>
                  </a:rPr>
                  <a:t>Tier 3</a:t>
                </a:r>
              </a:p>
              <a:p>
                <a:pPr algn="ctr" defTabSz="685783"/>
                <a:r>
                  <a:rPr lang="en-US" sz="750" dirty="0">
                    <a:solidFill>
                      <a:srgbClr val="FFFFFF"/>
                    </a:solidFill>
                  </a:rPr>
                  <a:t>RS N</a:t>
                </a:r>
              </a:p>
            </p:txBody>
          </p:sp>
          <p:sp>
            <p:nvSpPr>
              <p:cNvPr id="101" name="Rectangle 100"/>
              <p:cNvSpPr/>
              <p:nvPr/>
            </p:nvSpPr>
            <p:spPr>
              <a:xfrm>
                <a:off x="2198489" y="3511742"/>
                <a:ext cx="487792" cy="637294"/>
              </a:xfrm>
              <a:prstGeom prst="rect">
                <a:avLst/>
              </a:prstGeom>
            </p:spPr>
            <p:txBody>
              <a:bodyPr wrap="square">
                <a:spAutoFit/>
              </a:bodyPr>
              <a:lstStyle/>
              <a:p>
                <a:pPr algn="ctr" defTabSz="685783"/>
                <a:r>
                  <a:rPr lang="is-IS" sz="788" b="1">
                    <a:solidFill>
                      <a:srgbClr val="69B241"/>
                    </a:solidFill>
                  </a:rPr>
                  <a:t>…</a:t>
                </a:r>
                <a:endParaRPr lang="en-US" sz="788" b="1" dirty="0">
                  <a:solidFill>
                    <a:srgbClr val="69B241"/>
                  </a:solidFill>
                </a:endParaRPr>
              </a:p>
            </p:txBody>
          </p:sp>
        </p:grpSp>
        <p:grpSp>
          <p:nvGrpSpPr>
            <p:cNvPr id="64" name="Group 63"/>
            <p:cNvGrpSpPr/>
            <p:nvPr/>
          </p:nvGrpSpPr>
          <p:grpSpPr>
            <a:xfrm>
              <a:off x="562430" y="4401363"/>
              <a:ext cx="5076370" cy="939531"/>
              <a:chOff x="562430" y="4297833"/>
              <a:chExt cx="5076370" cy="939531"/>
            </a:xfrm>
          </p:grpSpPr>
          <p:sp>
            <p:nvSpPr>
              <p:cNvPr id="91" name="Rounded Rectangle 90"/>
              <p:cNvSpPr/>
              <p:nvPr/>
            </p:nvSpPr>
            <p:spPr>
              <a:xfrm>
                <a:off x="562430" y="4297833"/>
                <a:ext cx="5076370" cy="939531"/>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ctr" anchorCtr="0">
                <a:noAutofit/>
              </a:bodyPr>
              <a:lstStyle/>
              <a:p>
                <a:pPr algn="r" defTabSz="685783"/>
                <a:r>
                  <a:rPr lang="en-US" sz="600" b="1" dirty="0">
                    <a:solidFill>
                      <a:srgbClr val="69B241"/>
                    </a:solidFill>
                  </a:rPr>
                  <a:t>32 GB RAM</a:t>
                </a:r>
              </a:p>
              <a:p>
                <a:pPr algn="r" defTabSz="685783"/>
                <a:r>
                  <a:rPr lang="en-US" sz="600" b="1" dirty="0">
                    <a:solidFill>
                      <a:srgbClr val="69B241"/>
                    </a:solidFill>
                  </a:rPr>
                  <a:t>4 cores</a:t>
                </a:r>
              </a:p>
              <a:p>
                <a:pPr algn="r" defTabSz="685783"/>
                <a:r>
                  <a:rPr lang="en-US" sz="600" b="1" dirty="0">
                    <a:solidFill>
                      <a:srgbClr val="69B241"/>
                    </a:solidFill>
                  </a:rPr>
                  <a:t>160 GB / 1 TB</a:t>
                </a:r>
              </a:p>
            </p:txBody>
          </p:sp>
          <p:sp>
            <p:nvSpPr>
              <p:cNvPr id="93" name="Rounded Rectangle 92"/>
              <p:cNvSpPr/>
              <p:nvPr/>
            </p:nvSpPr>
            <p:spPr>
              <a:xfrm>
                <a:off x="846175" y="4457119"/>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750" dirty="0">
                    <a:solidFill>
                      <a:srgbClr val="FFFFFF"/>
                    </a:solidFill>
                  </a:rPr>
                  <a:t>Tier 4</a:t>
                </a:r>
              </a:p>
              <a:p>
                <a:pPr algn="ctr" defTabSz="685783"/>
                <a:r>
                  <a:rPr lang="en-US" sz="750" dirty="0">
                    <a:solidFill>
                      <a:srgbClr val="FFFFFF"/>
                    </a:solidFill>
                  </a:rPr>
                  <a:t>RS A</a:t>
                </a:r>
              </a:p>
            </p:txBody>
          </p:sp>
          <p:sp>
            <p:nvSpPr>
              <p:cNvPr id="94" name="Rounded Rectangle 93"/>
              <p:cNvSpPr/>
              <p:nvPr/>
            </p:nvSpPr>
            <p:spPr>
              <a:xfrm>
                <a:off x="2668041" y="4457119"/>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750" dirty="0">
                    <a:solidFill>
                      <a:srgbClr val="FFFFFF"/>
                    </a:solidFill>
                  </a:rPr>
                  <a:t>Tier 4</a:t>
                </a:r>
              </a:p>
              <a:p>
                <a:pPr algn="ctr" defTabSz="685783"/>
                <a:r>
                  <a:rPr lang="en-US" sz="750" dirty="0">
                    <a:solidFill>
                      <a:srgbClr val="FFFFFF"/>
                    </a:solidFill>
                  </a:rPr>
                  <a:t>RS N</a:t>
                </a:r>
              </a:p>
            </p:txBody>
          </p:sp>
          <p:sp>
            <p:nvSpPr>
              <p:cNvPr id="95" name="Rectangle 94"/>
              <p:cNvSpPr/>
              <p:nvPr/>
            </p:nvSpPr>
            <p:spPr>
              <a:xfrm>
                <a:off x="2198489" y="4434735"/>
                <a:ext cx="487792" cy="637294"/>
              </a:xfrm>
              <a:prstGeom prst="rect">
                <a:avLst/>
              </a:prstGeom>
            </p:spPr>
            <p:txBody>
              <a:bodyPr wrap="square">
                <a:spAutoFit/>
              </a:bodyPr>
              <a:lstStyle/>
              <a:p>
                <a:pPr algn="ctr" defTabSz="685783"/>
                <a:r>
                  <a:rPr lang="is-IS" sz="788" b="1">
                    <a:solidFill>
                      <a:srgbClr val="69B241"/>
                    </a:solidFill>
                  </a:rPr>
                  <a:t>…</a:t>
                </a:r>
                <a:endParaRPr lang="en-US" sz="788" b="1" dirty="0">
                  <a:solidFill>
                    <a:srgbClr val="69B241"/>
                  </a:solidFill>
                </a:endParaRPr>
              </a:p>
            </p:txBody>
          </p:sp>
        </p:grpSp>
        <p:grpSp>
          <p:nvGrpSpPr>
            <p:cNvPr id="65" name="Group 64"/>
            <p:cNvGrpSpPr/>
            <p:nvPr/>
          </p:nvGrpSpPr>
          <p:grpSpPr>
            <a:xfrm>
              <a:off x="562430" y="5385885"/>
              <a:ext cx="5076370" cy="939531"/>
              <a:chOff x="562430" y="5257800"/>
              <a:chExt cx="5076370" cy="939531"/>
            </a:xfrm>
          </p:grpSpPr>
          <p:sp>
            <p:nvSpPr>
              <p:cNvPr id="86" name="Rounded Rectangle 85"/>
              <p:cNvSpPr/>
              <p:nvPr/>
            </p:nvSpPr>
            <p:spPr>
              <a:xfrm>
                <a:off x="562430" y="5257800"/>
                <a:ext cx="5076370" cy="939531"/>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ctr" anchorCtr="0">
                <a:noAutofit/>
              </a:bodyPr>
              <a:lstStyle/>
              <a:p>
                <a:pPr algn="r" defTabSz="685783"/>
                <a:r>
                  <a:rPr lang="en-US" sz="600" b="1" dirty="0">
                    <a:solidFill>
                      <a:srgbClr val="69B241"/>
                    </a:solidFill>
                  </a:rPr>
                  <a:t>64 GB RAM</a:t>
                </a:r>
              </a:p>
              <a:p>
                <a:pPr algn="r" defTabSz="685783"/>
                <a:r>
                  <a:rPr lang="en-US" sz="600" b="1" dirty="0">
                    <a:solidFill>
                      <a:srgbClr val="69B241"/>
                    </a:solidFill>
                  </a:rPr>
                  <a:t>8 cores</a:t>
                </a:r>
              </a:p>
              <a:p>
                <a:pPr algn="r" defTabSz="685783"/>
                <a:r>
                  <a:rPr lang="en-US" sz="600" b="1" dirty="0">
                    <a:solidFill>
                      <a:srgbClr val="69B241"/>
                    </a:solidFill>
                  </a:rPr>
                  <a:t>320 </a:t>
                </a:r>
                <a:r>
                  <a:rPr lang="en-US" sz="600" b="1">
                    <a:solidFill>
                      <a:srgbClr val="69B241"/>
                    </a:solidFill>
                  </a:rPr>
                  <a:t>GB / </a:t>
                </a:r>
                <a:r>
                  <a:rPr lang="en-US" sz="600" b="1" dirty="0">
                    <a:solidFill>
                      <a:srgbClr val="69B241"/>
                    </a:solidFill>
                  </a:rPr>
                  <a:t>2 TB</a:t>
                </a:r>
              </a:p>
            </p:txBody>
          </p:sp>
          <p:sp>
            <p:nvSpPr>
              <p:cNvPr id="87" name="Rounded Rectangle 86"/>
              <p:cNvSpPr/>
              <p:nvPr/>
            </p:nvSpPr>
            <p:spPr>
              <a:xfrm>
                <a:off x="846175" y="5434726"/>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750" dirty="0">
                    <a:solidFill>
                      <a:srgbClr val="FFFFFF"/>
                    </a:solidFill>
                  </a:rPr>
                  <a:t>Tier 5</a:t>
                </a:r>
              </a:p>
              <a:p>
                <a:pPr algn="ctr" defTabSz="685783"/>
                <a:r>
                  <a:rPr lang="en-US" sz="750" dirty="0">
                    <a:solidFill>
                      <a:srgbClr val="FFFFFF"/>
                    </a:solidFill>
                  </a:rPr>
                  <a:t>RS A</a:t>
                </a:r>
              </a:p>
            </p:txBody>
          </p:sp>
          <p:sp>
            <p:nvSpPr>
              <p:cNvPr id="89" name="Rounded Rectangle 88"/>
              <p:cNvSpPr/>
              <p:nvPr/>
            </p:nvSpPr>
            <p:spPr>
              <a:xfrm>
                <a:off x="2668041" y="5434726"/>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750" dirty="0">
                    <a:solidFill>
                      <a:srgbClr val="FFFFFF"/>
                    </a:solidFill>
                  </a:rPr>
                  <a:t>Tier 5</a:t>
                </a:r>
              </a:p>
              <a:p>
                <a:pPr algn="ctr" defTabSz="685783"/>
                <a:r>
                  <a:rPr lang="en-US" sz="750" dirty="0">
                    <a:solidFill>
                      <a:srgbClr val="FFFFFF"/>
                    </a:solidFill>
                  </a:rPr>
                  <a:t>RS N</a:t>
                </a:r>
              </a:p>
            </p:txBody>
          </p:sp>
          <p:sp>
            <p:nvSpPr>
              <p:cNvPr id="90" name="Rectangle 89"/>
              <p:cNvSpPr/>
              <p:nvPr/>
            </p:nvSpPr>
            <p:spPr>
              <a:xfrm>
                <a:off x="2198489" y="5434727"/>
                <a:ext cx="487792" cy="637294"/>
              </a:xfrm>
              <a:prstGeom prst="rect">
                <a:avLst/>
              </a:prstGeom>
            </p:spPr>
            <p:txBody>
              <a:bodyPr wrap="square">
                <a:spAutoFit/>
              </a:bodyPr>
              <a:lstStyle/>
              <a:p>
                <a:pPr algn="ctr" defTabSz="685783"/>
                <a:r>
                  <a:rPr lang="is-IS" sz="788" b="1">
                    <a:solidFill>
                      <a:srgbClr val="69B241"/>
                    </a:solidFill>
                  </a:rPr>
                  <a:t>…</a:t>
                </a:r>
                <a:endParaRPr lang="en-US" sz="788" b="1" dirty="0">
                  <a:solidFill>
                    <a:srgbClr val="69B241"/>
                  </a:solidFill>
                </a:endParaRPr>
              </a:p>
            </p:txBody>
          </p:sp>
        </p:grpSp>
        <p:grpSp>
          <p:nvGrpSpPr>
            <p:cNvPr id="66" name="Group 65"/>
            <p:cNvGrpSpPr/>
            <p:nvPr/>
          </p:nvGrpSpPr>
          <p:grpSpPr>
            <a:xfrm>
              <a:off x="562430" y="1437694"/>
              <a:ext cx="7133771" cy="1102010"/>
              <a:chOff x="562429" y="828094"/>
              <a:chExt cx="7133771" cy="1102010"/>
            </a:xfrm>
          </p:grpSpPr>
          <p:sp>
            <p:nvSpPr>
              <p:cNvPr id="67" name="Rounded Rectangle 66"/>
              <p:cNvSpPr/>
              <p:nvPr/>
            </p:nvSpPr>
            <p:spPr>
              <a:xfrm>
                <a:off x="562429" y="838200"/>
                <a:ext cx="7133771" cy="939531"/>
              </a:xfrm>
              <a:prstGeom prst="roundRect">
                <a:avLst/>
              </a:prstGeom>
              <a:ln/>
            </p:spPr>
            <p:style>
              <a:lnRef idx="2">
                <a:schemeClr val="accent1"/>
              </a:lnRef>
              <a:fillRef idx="1">
                <a:schemeClr val="lt1"/>
              </a:fillRef>
              <a:effectRef idx="0">
                <a:schemeClr val="accent1"/>
              </a:effectRef>
              <a:fontRef idx="minor">
                <a:schemeClr val="dk1"/>
              </a:fontRef>
            </p:style>
            <p:txBody>
              <a:bodyPr lIns="68569" tIns="68569" rIns="68569" bIns="68569" rtlCol="0" anchor="ctr" anchorCtr="0">
                <a:noAutofit/>
              </a:bodyPr>
              <a:lstStyle/>
              <a:p>
                <a:pPr algn="r" defTabSz="685783"/>
                <a:r>
                  <a:rPr lang="en-US" sz="600" b="1" dirty="0">
                    <a:solidFill>
                      <a:srgbClr val="69B241"/>
                    </a:solidFill>
                  </a:rPr>
                  <a:t>	4GB RAM</a:t>
                </a:r>
              </a:p>
              <a:p>
                <a:pPr algn="r" defTabSz="685783"/>
                <a:r>
                  <a:rPr lang="en-US" sz="600" b="1" dirty="0">
                    <a:solidFill>
                      <a:srgbClr val="69B241"/>
                    </a:solidFill>
                  </a:rPr>
                  <a:t>2cores</a:t>
                </a:r>
              </a:p>
              <a:p>
                <a:pPr algn="r" defTabSz="685783"/>
                <a:r>
                  <a:rPr lang="en-US" sz="600" b="1" dirty="0">
                    <a:solidFill>
                      <a:srgbClr val="69B241"/>
                    </a:solidFill>
                  </a:rPr>
                  <a:t>MMAPv1 + 100 GB</a:t>
                </a:r>
              </a:p>
            </p:txBody>
          </p:sp>
          <p:sp>
            <p:nvSpPr>
              <p:cNvPr id="68" name="Rounded Rectangle 67"/>
              <p:cNvSpPr/>
              <p:nvPr/>
            </p:nvSpPr>
            <p:spPr>
              <a:xfrm>
                <a:off x="846175" y="970541"/>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750" dirty="0">
                    <a:solidFill>
                      <a:srgbClr val="FFFFFF"/>
                    </a:solidFill>
                  </a:rPr>
                  <a:t>Tier 1</a:t>
                </a:r>
              </a:p>
              <a:p>
                <a:pPr algn="ctr" defTabSz="685783"/>
                <a:r>
                  <a:rPr lang="en-US" sz="750" dirty="0">
                    <a:solidFill>
                      <a:srgbClr val="FFFFFF"/>
                    </a:solidFill>
                  </a:rPr>
                  <a:t>RS A</a:t>
                </a:r>
              </a:p>
            </p:txBody>
          </p:sp>
          <p:sp>
            <p:nvSpPr>
              <p:cNvPr id="69" name="Rounded Rectangle 68"/>
              <p:cNvSpPr/>
              <p:nvPr/>
            </p:nvSpPr>
            <p:spPr>
              <a:xfrm>
                <a:off x="2668041" y="970541"/>
                <a:ext cx="1370559" cy="618811"/>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750" dirty="0">
                    <a:solidFill>
                      <a:srgbClr val="FFFFFF"/>
                    </a:solidFill>
                  </a:rPr>
                  <a:t>Tier 1</a:t>
                </a:r>
              </a:p>
              <a:p>
                <a:pPr algn="ctr" defTabSz="685783"/>
                <a:r>
                  <a:rPr lang="en-US" sz="750" dirty="0">
                    <a:solidFill>
                      <a:srgbClr val="FFFFFF"/>
                    </a:solidFill>
                  </a:rPr>
                  <a:t>RS N</a:t>
                </a:r>
              </a:p>
            </p:txBody>
          </p:sp>
          <p:sp>
            <p:nvSpPr>
              <p:cNvPr id="72" name="Rectangle 71"/>
              <p:cNvSpPr/>
              <p:nvPr/>
            </p:nvSpPr>
            <p:spPr>
              <a:xfrm>
                <a:off x="2198492" y="986134"/>
                <a:ext cx="487792" cy="637294"/>
              </a:xfrm>
              <a:prstGeom prst="rect">
                <a:avLst/>
              </a:prstGeom>
            </p:spPr>
            <p:txBody>
              <a:bodyPr wrap="square">
                <a:spAutoFit/>
              </a:bodyPr>
              <a:lstStyle/>
              <a:p>
                <a:pPr algn="ctr" defTabSz="685783"/>
                <a:r>
                  <a:rPr lang="is-IS" sz="788" b="1">
                    <a:solidFill>
                      <a:srgbClr val="69B241"/>
                    </a:solidFill>
                  </a:rPr>
                  <a:t>…</a:t>
                </a:r>
                <a:endParaRPr lang="en-US" sz="788" b="1" dirty="0">
                  <a:solidFill>
                    <a:srgbClr val="69B241"/>
                  </a:solidFill>
                </a:endParaRPr>
              </a:p>
            </p:txBody>
          </p:sp>
          <p:sp>
            <p:nvSpPr>
              <p:cNvPr id="73" name="Rectangle 72"/>
              <p:cNvSpPr/>
              <p:nvPr/>
            </p:nvSpPr>
            <p:spPr>
              <a:xfrm>
                <a:off x="3781118" y="828094"/>
                <a:ext cx="1828800" cy="1102010"/>
              </a:xfrm>
              <a:prstGeom prst="rect">
                <a:avLst/>
              </a:prstGeom>
            </p:spPr>
            <p:txBody>
              <a:bodyPr wrap="square">
                <a:spAutoFit/>
              </a:bodyPr>
              <a:lstStyle/>
              <a:p>
                <a:pPr algn="r" defTabSz="685783"/>
                <a:r>
                  <a:rPr lang="en-US" sz="600" b="1" dirty="0">
                    <a:solidFill>
                      <a:srgbClr val="69B241"/>
                    </a:solidFill>
                  </a:rPr>
                  <a:t>4 GB RAM</a:t>
                </a:r>
              </a:p>
              <a:p>
                <a:pPr algn="r" defTabSz="685783"/>
                <a:r>
                  <a:rPr lang="en-US" sz="600" b="1" dirty="0">
                    <a:solidFill>
                      <a:srgbClr val="69B241"/>
                    </a:solidFill>
                  </a:rPr>
                  <a:t>2cores</a:t>
                </a:r>
              </a:p>
              <a:p>
                <a:pPr algn="r" defTabSz="685783"/>
                <a:r>
                  <a:rPr lang="en-US" sz="600" b="1" dirty="0">
                    <a:solidFill>
                      <a:srgbClr val="69B241"/>
                    </a:solidFill>
                  </a:rPr>
                  <a:t>WT + 20 GB</a:t>
                </a:r>
              </a:p>
            </p:txBody>
          </p:sp>
        </p:grpSp>
      </p:grpSp>
      <p:sp>
        <p:nvSpPr>
          <p:cNvPr id="106" name="Rounded Rectangle 105"/>
          <p:cNvSpPr/>
          <p:nvPr/>
        </p:nvSpPr>
        <p:spPr>
          <a:xfrm>
            <a:off x="413026" y="4606303"/>
            <a:ext cx="8445225" cy="298317"/>
          </a:xfrm>
          <a:prstGeom prst="roundRect">
            <a:avLst/>
          </a:prstGeom>
          <a:ln/>
        </p:spPr>
        <p:style>
          <a:lnRef idx="2">
            <a:schemeClr val="accent2">
              <a:shade val="50000"/>
            </a:schemeClr>
          </a:lnRef>
          <a:fillRef idx="1">
            <a:schemeClr val="accent2"/>
          </a:fillRef>
          <a:effectRef idx="0">
            <a:schemeClr val="accent2"/>
          </a:effectRef>
          <a:fontRef idx="minor">
            <a:schemeClr val="lt1"/>
          </a:fontRef>
        </p:style>
        <p:txBody>
          <a:bodyPr lIns="68569" tIns="68569" rIns="68569" bIns="68569" rtlCol="0" anchor="ctr" anchorCtr="0">
            <a:noAutofit/>
          </a:bodyPr>
          <a:lstStyle/>
          <a:p>
            <a:pPr algn="ctr" defTabSz="685783"/>
            <a:r>
              <a:rPr lang="en-US" sz="1050">
                <a:solidFill>
                  <a:srgbClr val="FFFFFF"/>
                </a:solidFill>
              </a:rPr>
              <a:t>Ops Manager: Automation</a:t>
            </a:r>
            <a:r>
              <a:rPr lang="en-US" sz="1050" dirty="0">
                <a:solidFill>
                  <a:srgbClr val="FFFFFF"/>
                </a:solidFill>
              </a:rPr>
              <a:t>, Monitoring &amp; Backup</a:t>
            </a:r>
          </a:p>
        </p:txBody>
      </p:sp>
      <p:sp>
        <p:nvSpPr>
          <p:cNvPr id="149" name="Rounded Rectangle 148"/>
          <p:cNvSpPr/>
          <p:nvPr/>
        </p:nvSpPr>
        <p:spPr>
          <a:xfrm>
            <a:off x="5086350" y="1810382"/>
            <a:ext cx="2040634" cy="366777"/>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lIns="68569" tIns="68569" rIns="68569" bIns="68569" rtlCol="0" anchor="ctr" anchorCtr="0">
            <a:noAutofit/>
          </a:bodyPr>
          <a:lstStyle/>
          <a:p>
            <a:pPr algn="ctr" defTabSz="685783"/>
            <a:r>
              <a:rPr lang="en-US" sz="1050" b="1">
                <a:solidFill>
                  <a:srgbClr val="FF0000"/>
                </a:solidFill>
              </a:rPr>
              <a:t>App#1</a:t>
            </a:r>
            <a:endParaRPr lang="en-US" sz="1050" b="1" dirty="0">
              <a:solidFill>
                <a:srgbClr val="FF0000"/>
              </a:solidFill>
            </a:endParaRPr>
          </a:p>
          <a:p>
            <a:pPr algn="ctr" defTabSz="685783"/>
            <a:endParaRPr lang="en-US" sz="900" dirty="0">
              <a:ln>
                <a:solidFill>
                  <a:srgbClr val="FFD478"/>
                </a:solidFill>
              </a:ln>
              <a:solidFill>
                <a:srgbClr val="FF0000"/>
              </a:solidFill>
            </a:endParaRPr>
          </a:p>
        </p:txBody>
      </p:sp>
      <p:sp>
        <p:nvSpPr>
          <p:cNvPr id="152" name="Rounded Rectangle 151"/>
          <p:cNvSpPr/>
          <p:nvPr/>
        </p:nvSpPr>
        <p:spPr>
          <a:xfrm>
            <a:off x="6305036" y="2930029"/>
            <a:ext cx="663605" cy="292079"/>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mongod</a:t>
            </a:r>
            <a:endParaRPr lang="en-US" sz="900" dirty="0">
              <a:solidFill>
                <a:srgbClr val="FFFFFF"/>
              </a:solidFill>
            </a:endParaRPr>
          </a:p>
          <a:p>
            <a:pPr algn="ctr" defTabSz="685783"/>
            <a:r>
              <a:rPr lang="en-US" sz="900" dirty="0">
                <a:solidFill>
                  <a:srgbClr val="FFFFFF"/>
                </a:solidFill>
              </a:rPr>
              <a:t>27017</a:t>
            </a:r>
          </a:p>
        </p:txBody>
      </p:sp>
      <p:sp>
        <p:nvSpPr>
          <p:cNvPr id="153" name="Rounded Rectangle 152"/>
          <p:cNvSpPr/>
          <p:nvPr/>
        </p:nvSpPr>
        <p:spPr>
          <a:xfrm>
            <a:off x="6305036" y="3284923"/>
            <a:ext cx="663605" cy="292079"/>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mongod</a:t>
            </a:r>
            <a:endParaRPr lang="en-US" sz="900" dirty="0">
              <a:solidFill>
                <a:srgbClr val="FFFFFF"/>
              </a:solidFill>
            </a:endParaRPr>
          </a:p>
          <a:p>
            <a:pPr algn="ctr" defTabSz="685783"/>
            <a:r>
              <a:rPr lang="en-US" sz="900" dirty="0">
                <a:solidFill>
                  <a:srgbClr val="FFFFFF"/>
                </a:solidFill>
              </a:rPr>
              <a:t>27017</a:t>
            </a:r>
          </a:p>
        </p:txBody>
      </p:sp>
      <p:sp>
        <p:nvSpPr>
          <p:cNvPr id="154" name="Rounded Rectangle 153"/>
          <p:cNvSpPr/>
          <p:nvPr/>
        </p:nvSpPr>
        <p:spPr>
          <a:xfrm>
            <a:off x="6305036" y="3637589"/>
            <a:ext cx="663605" cy="292079"/>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685783"/>
            <a:r>
              <a:rPr lang="en-US" sz="900" dirty="0" err="1">
                <a:solidFill>
                  <a:srgbClr val="FFFFFF"/>
                </a:solidFill>
              </a:rPr>
              <a:t>mongod</a:t>
            </a:r>
            <a:endParaRPr lang="en-US" sz="900" dirty="0">
              <a:solidFill>
                <a:srgbClr val="FFFFFF"/>
              </a:solidFill>
            </a:endParaRPr>
          </a:p>
          <a:p>
            <a:pPr algn="ctr" defTabSz="685783"/>
            <a:r>
              <a:rPr lang="en-US" sz="900" dirty="0">
                <a:solidFill>
                  <a:srgbClr val="FFFFFF"/>
                </a:solidFill>
              </a:rPr>
              <a:t>27017</a:t>
            </a:r>
          </a:p>
        </p:txBody>
      </p:sp>
      <p:sp>
        <p:nvSpPr>
          <p:cNvPr id="158" name="Rounded Rectangle 157"/>
          <p:cNvSpPr/>
          <p:nvPr/>
        </p:nvSpPr>
        <p:spPr>
          <a:xfrm>
            <a:off x="6517313" y="2417045"/>
            <a:ext cx="609672" cy="292079"/>
          </a:xfrm>
          <a:prstGeom prst="roundRect">
            <a:avLst/>
          </a:prstGeom>
          <a:ln/>
        </p:spPr>
        <p:style>
          <a:lnRef idx="1">
            <a:schemeClr val="dk1"/>
          </a:lnRef>
          <a:fillRef idx="2">
            <a:schemeClr val="dk1"/>
          </a:fillRef>
          <a:effectRef idx="1">
            <a:schemeClr val="dk1"/>
          </a:effectRef>
          <a:fontRef idx="minor">
            <a:schemeClr val="dk1"/>
          </a:fontRef>
        </p:style>
        <p:txBody>
          <a:bodyPr lIns="68569" tIns="68569" rIns="68569" bIns="68569" rtlCol="0" anchor="ctr" anchorCtr="0">
            <a:noAutofit/>
          </a:bodyPr>
          <a:lstStyle/>
          <a:p>
            <a:pPr algn="ctr" defTabSz="685783"/>
            <a:r>
              <a:rPr lang="en-US" sz="900" dirty="0">
                <a:solidFill>
                  <a:srgbClr val="FFFFFF"/>
                </a:solidFill>
              </a:rPr>
              <a:t>mongos</a:t>
            </a:r>
          </a:p>
          <a:p>
            <a:pPr algn="ctr" defTabSz="685783"/>
            <a:r>
              <a:rPr lang="en-US" sz="900" dirty="0">
                <a:solidFill>
                  <a:srgbClr val="FFFFFF"/>
                </a:solidFill>
              </a:rPr>
              <a:t>27017</a:t>
            </a:r>
          </a:p>
        </p:txBody>
      </p:sp>
      <p:sp>
        <p:nvSpPr>
          <p:cNvPr id="160" name="Rounded Rectangle 159"/>
          <p:cNvSpPr/>
          <p:nvPr/>
        </p:nvSpPr>
        <p:spPr>
          <a:xfrm>
            <a:off x="5809318" y="2417045"/>
            <a:ext cx="609672" cy="292079"/>
          </a:xfrm>
          <a:prstGeom prst="roundRect">
            <a:avLst/>
          </a:prstGeom>
          <a:ln/>
        </p:spPr>
        <p:style>
          <a:lnRef idx="1">
            <a:schemeClr val="dk1"/>
          </a:lnRef>
          <a:fillRef idx="2">
            <a:schemeClr val="dk1"/>
          </a:fillRef>
          <a:effectRef idx="1">
            <a:schemeClr val="dk1"/>
          </a:effectRef>
          <a:fontRef idx="minor">
            <a:schemeClr val="dk1"/>
          </a:fontRef>
        </p:style>
        <p:txBody>
          <a:bodyPr lIns="68569" tIns="68569" rIns="68569" bIns="68569" rtlCol="0" anchor="ctr" anchorCtr="0">
            <a:noAutofit/>
          </a:bodyPr>
          <a:lstStyle/>
          <a:p>
            <a:pPr algn="ctr" defTabSz="685783"/>
            <a:r>
              <a:rPr lang="en-US" sz="900" dirty="0">
                <a:solidFill>
                  <a:srgbClr val="FFFFFF"/>
                </a:solidFill>
              </a:rPr>
              <a:t>mongos</a:t>
            </a:r>
          </a:p>
          <a:p>
            <a:pPr algn="ctr" defTabSz="685783"/>
            <a:r>
              <a:rPr lang="en-US" sz="900" dirty="0">
                <a:solidFill>
                  <a:srgbClr val="FFFFFF"/>
                </a:solidFill>
              </a:rPr>
              <a:t>27017</a:t>
            </a:r>
          </a:p>
        </p:txBody>
      </p:sp>
      <p:sp>
        <p:nvSpPr>
          <p:cNvPr id="161" name="Rounded Rectangle 160"/>
          <p:cNvSpPr/>
          <p:nvPr/>
        </p:nvSpPr>
        <p:spPr>
          <a:xfrm>
            <a:off x="5086352" y="2417045"/>
            <a:ext cx="609672" cy="292079"/>
          </a:xfrm>
          <a:prstGeom prst="roundRect">
            <a:avLst/>
          </a:prstGeom>
          <a:ln/>
        </p:spPr>
        <p:style>
          <a:lnRef idx="1">
            <a:schemeClr val="dk1"/>
          </a:lnRef>
          <a:fillRef idx="2">
            <a:schemeClr val="dk1"/>
          </a:fillRef>
          <a:effectRef idx="1">
            <a:schemeClr val="dk1"/>
          </a:effectRef>
          <a:fontRef idx="minor">
            <a:schemeClr val="dk1"/>
          </a:fontRef>
        </p:style>
        <p:txBody>
          <a:bodyPr lIns="68569" tIns="68569" rIns="68569" bIns="68569" rtlCol="0" anchor="ctr" anchorCtr="0">
            <a:noAutofit/>
          </a:bodyPr>
          <a:lstStyle/>
          <a:p>
            <a:pPr algn="ctr" defTabSz="685783"/>
            <a:r>
              <a:rPr lang="en-US" sz="900" dirty="0">
                <a:solidFill>
                  <a:srgbClr val="FFFFFF"/>
                </a:solidFill>
              </a:rPr>
              <a:t>mongos</a:t>
            </a:r>
          </a:p>
          <a:p>
            <a:pPr algn="ctr" defTabSz="685783"/>
            <a:r>
              <a:rPr lang="en-US" sz="900" dirty="0">
                <a:solidFill>
                  <a:srgbClr val="FFFFFF"/>
                </a:solidFill>
              </a:rPr>
              <a:t>27017</a:t>
            </a:r>
          </a:p>
        </p:txBody>
      </p:sp>
      <p:cxnSp>
        <p:nvCxnSpPr>
          <p:cNvPr id="162" name="Straight Arrow Connector 161"/>
          <p:cNvCxnSpPr>
            <a:stCxn id="149" idx="2"/>
            <a:endCxn id="161" idx="0"/>
          </p:cNvCxnSpPr>
          <p:nvPr/>
        </p:nvCxnSpPr>
        <p:spPr>
          <a:xfrm flipH="1">
            <a:off x="5391189" y="2177159"/>
            <a:ext cx="715480" cy="2398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3" name="Straight Arrow Connector 162"/>
          <p:cNvCxnSpPr>
            <a:stCxn id="149" idx="2"/>
            <a:endCxn id="158" idx="0"/>
          </p:cNvCxnSpPr>
          <p:nvPr/>
        </p:nvCxnSpPr>
        <p:spPr>
          <a:xfrm>
            <a:off x="6106669" y="2177159"/>
            <a:ext cx="715481" cy="2398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64" name="Straight Arrow Connector 163"/>
          <p:cNvCxnSpPr>
            <a:stCxn id="149" idx="2"/>
            <a:endCxn id="160" idx="0"/>
          </p:cNvCxnSpPr>
          <p:nvPr/>
        </p:nvCxnSpPr>
        <p:spPr>
          <a:xfrm>
            <a:off x="6106668" y="2177159"/>
            <a:ext cx="7487" cy="23988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66" name="Group 165"/>
          <p:cNvGrpSpPr/>
          <p:nvPr/>
        </p:nvGrpSpPr>
        <p:grpSpPr>
          <a:xfrm>
            <a:off x="6146484" y="2860073"/>
            <a:ext cx="980501" cy="1154022"/>
            <a:chOff x="3865401" y="3427088"/>
            <a:chExt cx="2570764" cy="3361966"/>
          </a:xfrm>
        </p:grpSpPr>
        <p:sp>
          <p:nvSpPr>
            <p:cNvPr id="197" name="Rounded Rectangle 196"/>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91425" tIns="91425" rIns="91425" bIns="91425" rtlCol="0" anchor="ctr" anchorCtr="0">
              <a:noAutofit/>
            </a:bodyPr>
            <a:lstStyle/>
            <a:p>
              <a:pPr algn="ctr" defTabSz="685783"/>
              <a:endParaRPr lang="en-US" sz="675">
                <a:solidFill>
                  <a:srgbClr val="434343"/>
                </a:solidFill>
              </a:endParaRPr>
            </a:p>
          </p:txBody>
        </p:sp>
        <p:sp>
          <p:nvSpPr>
            <p:cNvPr id="198" name="Rounded Rectangle 197"/>
            <p:cNvSpPr/>
            <p:nvPr/>
          </p:nvSpPr>
          <p:spPr>
            <a:xfrm>
              <a:off x="4281107" y="36620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199" name="Rounded Rectangle 198"/>
            <p:cNvSpPr/>
            <p:nvPr/>
          </p:nvSpPr>
          <p:spPr>
            <a:xfrm>
              <a:off x="4281107" y="46959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200" name="Rounded Rectangle 199"/>
            <p:cNvSpPr/>
            <p:nvPr/>
          </p:nvSpPr>
          <p:spPr>
            <a:xfrm>
              <a:off x="4281107" y="5723367"/>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grpSp>
      <p:grpSp>
        <p:nvGrpSpPr>
          <p:cNvPr id="168" name="Group 167"/>
          <p:cNvGrpSpPr/>
          <p:nvPr/>
        </p:nvGrpSpPr>
        <p:grpSpPr>
          <a:xfrm>
            <a:off x="5086352" y="2860073"/>
            <a:ext cx="980501" cy="1154022"/>
            <a:chOff x="3865401" y="3427088"/>
            <a:chExt cx="2570764" cy="3361966"/>
          </a:xfrm>
        </p:grpSpPr>
        <p:sp>
          <p:nvSpPr>
            <p:cNvPr id="189" name="Rounded Rectangle 188"/>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91425" tIns="91425" rIns="91425" bIns="91425" rtlCol="0" anchor="ctr" anchorCtr="0">
              <a:noAutofit/>
            </a:bodyPr>
            <a:lstStyle/>
            <a:p>
              <a:pPr algn="ctr" defTabSz="685783"/>
              <a:endParaRPr lang="en-US" sz="675">
                <a:solidFill>
                  <a:srgbClr val="434343"/>
                </a:solidFill>
              </a:endParaRPr>
            </a:p>
          </p:txBody>
        </p:sp>
        <p:sp>
          <p:nvSpPr>
            <p:cNvPr id="190" name="Rounded Rectangle 189"/>
            <p:cNvSpPr/>
            <p:nvPr/>
          </p:nvSpPr>
          <p:spPr>
            <a:xfrm>
              <a:off x="4281107" y="36620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191" name="Rounded Rectangle 190"/>
            <p:cNvSpPr/>
            <p:nvPr/>
          </p:nvSpPr>
          <p:spPr>
            <a:xfrm>
              <a:off x="4281107" y="46959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sp>
          <p:nvSpPr>
            <p:cNvPr id="192" name="Rounded Rectangle 191"/>
            <p:cNvSpPr/>
            <p:nvPr/>
          </p:nvSpPr>
          <p:spPr>
            <a:xfrm>
              <a:off x="4281107" y="5723367"/>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27018</a:t>
              </a:r>
            </a:p>
          </p:txBody>
        </p:sp>
      </p:grpSp>
      <p:sp>
        <p:nvSpPr>
          <p:cNvPr id="172" name="Rounded Rectangle 171"/>
          <p:cNvSpPr/>
          <p:nvPr/>
        </p:nvSpPr>
        <p:spPr>
          <a:xfrm>
            <a:off x="5580718" y="2032313"/>
            <a:ext cx="1041645" cy="144845"/>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MongoDB Driver</a:t>
            </a:r>
          </a:p>
        </p:txBody>
      </p:sp>
      <p:cxnSp>
        <p:nvCxnSpPr>
          <p:cNvPr id="175" name="Straight Arrow Connector 174"/>
          <p:cNvCxnSpPr/>
          <p:nvPr/>
        </p:nvCxnSpPr>
        <p:spPr>
          <a:xfrm>
            <a:off x="5576600" y="2765345"/>
            <a:ext cx="0" cy="9472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76" name="Straight Arrow Connector 175"/>
          <p:cNvCxnSpPr/>
          <p:nvPr/>
        </p:nvCxnSpPr>
        <p:spPr>
          <a:xfrm>
            <a:off x="6636733" y="2772548"/>
            <a:ext cx="0" cy="8752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77" name="Group 176"/>
          <p:cNvGrpSpPr/>
          <p:nvPr/>
        </p:nvGrpSpPr>
        <p:grpSpPr>
          <a:xfrm>
            <a:off x="6961891" y="3084419"/>
            <a:ext cx="94340" cy="708133"/>
            <a:chOff x="6021007" y="4087509"/>
            <a:chExt cx="247350" cy="2062976"/>
          </a:xfrm>
        </p:grpSpPr>
        <p:cxnSp>
          <p:nvCxnSpPr>
            <p:cNvPr id="187" name="Elbow Connector 186"/>
            <p:cNvCxnSpPr/>
            <p:nvPr/>
          </p:nvCxnSpPr>
          <p:spPr>
            <a:xfrm>
              <a:off x="6021007" y="4087509"/>
              <a:ext cx="4636" cy="2062976"/>
            </a:xfrm>
            <a:prstGeom prst="bentConnector3">
              <a:avLst>
                <a:gd name="adj1" fmla="val 5030975"/>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88" name="Straight Arrow Connector 187"/>
            <p:cNvCxnSpPr/>
            <p:nvPr/>
          </p:nvCxnSpPr>
          <p:spPr>
            <a:xfrm flipH="1">
              <a:off x="6025643" y="5123077"/>
              <a:ext cx="24271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nvGrpSpPr>
          <p:cNvPr id="179" name="Group 178"/>
          <p:cNvGrpSpPr/>
          <p:nvPr/>
        </p:nvGrpSpPr>
        <p:grpSpPr>
          <a:xfrm>
            <a:off x="5908509" y="3083018"/>
            <a:ext cx="94340" cy="708133"/>
            <a:chOff x="6021007" y="4087509"/>
            <a:chExt cx="247350" cy="2062976"/>
          </a:xfrm>
        </p:grpSpPr>
        <p:cxnSp>
          <p:nvCxnSpPr>
            <p:cNvPr id="183" name="Elbow Connector 182"/>
            <p:cNvCxnSpPr/>
            <p:nvPr/>
          </p:nvCxnSpPr>
          <p:spPr>
            <a:xfrm>
              <a:off x="6021007" y="4087509"/>
              <a:ext cx="4636" cy="2062976"/>
            </a:xfrm>
            <a:prstGeom prst="bentConnector3">
              <a:avLst>
                <a:gd name="adj1" fmla="val 5030975"/>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84" name="Straight Arrow Connector 183"/>
            <p:cNvCxnSpPr/>
            <p:nvPr/>
          </p:nvCxnSpPr>
          <p:spPr>
            <a:xfrm flipH="1">
              <a:off x="6025643" y="5123077"/>
              <a:ext cx="24271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605" name="Elbow Connector 604"/>
          <p:cNvCxnSpPr>
            <a:stCxn id="161" idx="2"/>
            <a:endCxn id="158" idx="2"/>
          </p:cNvCxnSpPr>
          <p:nvPr/>
        </p:nvCxnSpPr>
        <p:spPr>
          <a:xfrm rot="16200000" flipH="1">
            <a:off x="6106669" y="1993643"/>
            <a:ext cx="9525" cy="1430961"/>
          </a:xfrm>
          <a:prstGeom prst="bentConnector3">
            <a:avLst>
              <a:gd name="adj1" fmla="val 632433"/>
            </a:avLst>
          </a:prstGeom>
        </p:spPr>
        <p:style>
          <a:lnRef idx="3">
            <a:schemeClr val="dk1"/>
          </a:lnRef>
          <a:fillRef idx="0">
            <a:schemeClr val="dk1"/>
          </a:fillRef>
          <a:effectRef idx="2">
            <a:schemeClr val="dk1"/>
          </a:effectRef>
          <a:fontRef idx="minor">
            <a:schemeClr val="tx1"/>
          </a:fontRef>
        </p:style>
      </p:cxnSp>
      <p:cxnSp>
        <p:nvCxnSpPr>
          <p:cNvPr id="613" name="Straight Connector 612"/>
          <p:cNvCxnSpPr>
            <a:endCxn id="160" idx="2"/>
          </p:cNvCxnSpPr>
          <p:nvPr/>
        </p:nvCxnSpPr>
        <p:spPr>
          <a:xfrm flipH="1" flipV="1">
            <a:off x="6114154" y="2709124"/>
            <a:ext cx="896" cy="57890"/>
          </a:xfrm>
          <a:prstGeom prst="line">
            <a:avLst/>
          </a:prstGeom>
        </p:spPr>
        <p:style>
          <a:lnRef idx="3">
            <a:schemeClr val="dk1"/>
          </a:lnRef>
          <a:fillRef idx="0">
            <a:schemeClr val="dk1"/>
          </a:fillRef>
          <a:effectRef idx="2">
            <a:schemeClr val="dk1"/>
          </a:effectRef>
          <a:fontRef idx="minor">
            <a:schemeClr val="tx1"/>
          </a:fontRef>
        </p:style>
      </p:cxnSp>
      <p:sp>
        <p:nvSpPr>
          <p:cNvPr id="618" name="Rounded Rectangle 617"/>
          <p:cNvSpPr/>
          <p:nvPr/>
        </p:nvSpPr>
        <p:spPr>
          <a:xfrm>
            <a:off x="7495608" y="1817336"/>
            <a:ext cx="1362642" cy="366777"/>
          </a:xfrm>
          <a:prstGeom prst="round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lIns="68569" tIns="68569" rIns="68569" bIns="68569" rtlCol="0" anchor="ctr" anchorCtr="0">
            <a:noAutofit/>
          </a:bodyPr>
          <a:lstStyle/>
          <a:p>
            <a:pPr algn="ctr" defTabSz="685783"/>
            <a:r>
              <a:rPr lang="en-US" sz="1050" b="1" dirty="0" err="1">
                <a:solidFill>
                  <a:srgbClr val="FF0000"/>
                </a:solidFill>
              </a:rPr>
              <a:t>App#N</a:t>
            </a:r>
            <a:endParaRPr lang="en-US" sz="1050" b="1" dirty="0">
              <a:solidFill>
                <a:srgbClr val="FF0000"/>
              </a:solidFill>
            </a:endParaRPr>
          </a:p>
          <a:p>
            <a:pPr algn="ctr" defTabSz="685783"/>
            <a:endParaRPr lang="en-US" sz="900" dirty="0">
              <a:ln>
                <a:solidFill>
                  <a:srgbClr val="FFD478"/>
                </a:solidFill>
              </a:ln>
              <a:solidFill>
                <a:srgbClr val="FF0000"/>
              </a:solidFill>
            </a:endParaRPr>
          </a:p>
        </p:txBody>
      </p:sp>
      <p:grpSp>
        <p:nvGrpSpPr>
          <p:cNvPr id="633" name="Group 632"/>
          <p:cNvGrpSpPr/>
          <p:nvPr/>
        </p:nvGrpSpPr>
        <p:grpSpPr>
          <a:xfrm>
            <a:off x="7681025" y="2867027"/>
            <a:ext cx="980501" cy="1154022"/>
            <a:chOff x="3865401" y="3427088"/>
            <a:chExt cx="2570764" cy="3361966"/>
          </a:xfrm>
        </p:grpSpPr>
        <p:sp>
          <p:nvSpPr>
            <p:cNvPr id="634" name="Rounded Rectangle 633"/>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91425" tIns="91425" rIns="91425" bIns="91425" rtlCol="0" anchor="ctr" anchorCtr="0">
              <a:noAutofit/>
            </a:bodyPr>
            <a:lstStyle/>
            <a:p>
              <a:pPr algn="ctr" defTabSz="685783"/>
              <a:endParaRPr lang="en-US" sz="675">
                <a:solidFill>
                  <a:srgbClr val="434343"/>
                </a:solidFill>
              </a:endParaRPr>
            </a:p>
          </p:txBody>
        </p:sp>
        <p:sp>
          <p:nvSpPr>
            <p:cNvPr id="635" name="Rounded Rectangle 634"/>
            <p:cNvSpPr/>
            <p:nvPr/>
          </p:nvSpPr>
          <p:spPr>
            <a:xfrm>
              <a:off x="4281107" y="36620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27017</a:t>
              </a:r>
            </a:p>
          </p:txBody>
        </p:sp>
        <p:sp>
          <p:nvSpPr>
            <p:cNvPr id="636" name="Rounded Rectangle 635"/>
            <p:cNvSpPr/>
            <p:nvPr/>
          </p:nvSpPr>
          <p:spPr>
            <a:xfrm>
              <a:off x="4281107" y="4695959"/>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27017</a:t>
              </a:r>
            </a:p>
          </p:txBody>
        </p:sp>
        <p:sp>
          <p:nvSpPr>
            <p:cNvPr id="637" name="Rounded Rectangle 636"/>
            <p:cNvSpPr/>
            <p:nvPr/>
          </p:nvSpPr>
          <p:spPr>
            <a:xfrm>
              <a:off x="4281107" y="5723367"/>
              <a:ext cx="1739900" cy="850900"/>
            </a:xfrm>
            <a:prstGeom prst="roundRect">
              <a:avLst/>
            </a:prstGeom>
            <a:ln/>
          </p:spPr>
          <p:style>
            <a:lnRef idx="2">
              <a:schemeClr val="accent1"/>
            </a:lnRef>
            <a:fillRef idx="1">
              <a:schemeClr val="lt1"/>
            </a:fillRef>
            <a:effectRef idx="0">
              <a:schemeClr val="accent1"/>
            </a:effectRef>
            <a:fontRef idx="minor">
              <a:schemeClr val="dk1"/>
            </a:fontRef>
          </p:style>
          <p:txBody>
            <a:bodyPr lIns="91425" tIns="91425" rIns="91425" bIns="91425" rtlCol="0" anchor="ctr" anchorCtr="0">
              <a:noAutofit/>
            </a:bodyPr>
            <a:lstStyle/>
            <a:p>
              <a:pPr algn="ctr" defTabSz="685783"/>
              <a:r>
                <a:rPr lang="en-US" sz="900" dirty="0" err="1">
                  <a:solidFill>
                    <a:srgbClr val="69B241"/>
                  </a:solidFill>
                </a:rPr>
                <a:t>mongod</a:t>
              </a:r>
              <a:endParaRPr lang="en-US" sz="900" dirty="0">
                <a:solidFill>
                  <a:srgbClr val="69B241"/>
                </a:solidFill>
              </a:endParaRPr>
            </a:p>
            <a:p>
              <a:pPr algn="ctr" defTabSz="685783"/>
              <a:r>
                <a:rPr lang="en-US" sz="900" dirty="0">
                  <a:solidFill>
                    <a:srgbClr val="69B241"/>
                  </a:solidFill>
                </a:rPr>
                <a:t>27017</a:t>
              </a:r>
            </a:p>
          </p:txBody>
        </p:sp>
      </p:grpSp>
      <p:sp>
        <p:nvSpPr>
          <p:cNvPr id="638" name="Rounded Rectangle 637"/>
          <p:cNvSpPr/>
          <p:nvPr/>
        </p:nvSpPr>
        <p:spPr>
          <a:xfrm>
            <a:off x="7654161" y="2032313"/>
            <a:ext cx="1055564" cy="151799"/>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lIns="68569" tIns="68569" rIns="68569" bIns="68569" rtlCol="0" anchor="ctr" anchorCtr="0">
            <a:noAutofit/>
          </a:bodyPr>
          <a:lstStyle/>
          <a:p>
            <a:pPr algn="ctr" defTabSz="685783"/>
            <a:r>
              <a:rPr lang="en-US" sz="825" dirty="0">
                <a:solidFill>
                  <a:srgbClr val="FFFFFF"/>
                </a:solidFill>
              </a:rPr>
              <a:t>MongoDB Driver</a:t>
            </a:r>
          </a:p>
        </p:txBody>
      </p:sp>
      <p:grpSp>
        <p:nvGrpSpPr>
          <p:cNvPr id="644" name="Group 643"/>
          <p:cNvGrpSpPr/>
          <p:nvPr/>
        </p:nvGrpSpPr>
        <p:grpSpPr>
          <a:xfrm>
            <a:off x="8503182" y="3089972"/>
            <a:ext cx="94340" cy="708133"/>
            <a:chOff x="6021007" y="4087509"/>
            <a:chExt cx="247350" cy="2062976"/>
          </a:xfrm>
        </p:grpSpPr>
        <p:cxnSp>
          <p:nvCxnSpPr>
            <p:cNvPr id="645" name="Elbow Connector 644"/>
            <p:cNvCxnSpPr/>
            <p:nvPr/>
          </p:nvCxnSpPr>
          <p:spPr>
            <a:xfrm>
              <a:off x="6021007" y="4087509"/>
              <a:ext cx="4636" cy="2062976"/>
            </a:xfrm>
            <a:prstGeom prst="bentConnector3">
              <a:avLst>
                <a:gd name="adj1" fmla="val 5030975"/>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646" name="Straight Arrow Connector 645"/>
            <p:cNvCxnSpPr/>
            <p:nvPr/>
          </p:nvCxnSpPr>
          <p:spPr>
            <a:xfrm flipH="1">
              <a:off x="6025643" y="5123077"/>
              <a:ext cx="242714"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650" name="Straight Arrow Connector 649"/>
          <p:cNvCxnSpPr>
            <a:stCxn id="618" idx="2"/>
            <a:endCxn id="634" idx="0"/>
          </p:cNvCxnSpPr>
          <p:nvPr/>
        </p:nvCxnSpPr>
        <p:spPr>
          <a:xfrm flipH="1">
            <a:off x="8171275" y="2184113"/>
            <a:ext cx="5655" cy="68291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54" name="Rectangle 653"/>
          <p:cNvSpPr/>
          <p:nvPr/>
        </p:nvSpPr>
        <p:spPr>
          <a:xfrm>
            <a:off x="7143750" y="1828800"/>
            <a:ext cx="308098" cy="300082"/>
          </a:xfrm>
          <a:prstGeom prst="rect">
            <a:avLst/>
          </a:prstGeom>
        </p:spPr>
        <p:txBody>
          <a:bodyPr wrap="none">
            <a:spAutoFit/>
          </a:bodyPr>
          <a:lstStyle/>
          <a:p>
            <a:pPr defTabSz="685783"/>
            <a:r>
              <a:rPr lang="is-IS" sz="1350" b="1" dirty="0">
                <a:solidFill>
                  <a:srgbClr val="FF0000"/>
                </a:solidFill>
              </a:rPr>
              <a:t>…</a:t>
            </a:r>
            <a:endParaRPr lang="en-US" sz="1350" dirty="0">
              <a:solidFill>
                <a:srgbClr val="212121"/>
              </a:solidFill>
            </a:endParaRPr>
          </a:p>
        </p:txBody>
      </p:sp>
    </p:spTree>
    <p:extLst>
      <p:ext uri="{BB962C8B-B14F-4D97-AF65-F5344CB8AC3E}">
        <p14:creationId xmlns:p14="http://schemas.microsoft.com/office/powerpoint/2010/main" val="6743999"/>
      </p:ext>
    </p:extLst>
  </p:cSld>
  <p:clrMapOvr>
    <a:masterClrMapping/>
  </p:clrMapOvr>
  <p:transition spd="slow">
    <p:cu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Customer case key figures</a:t>
            </a:r>
            <a:endParaRPr lang="en-US" dirty="0"/>
          </a:p>
        </p:txBody>
      </p:sp>
      <p:sp>
        <p:nvSpPr>
          <p:cNvPr id="3" name="Content Placeholder 2"/>
          <p:cNvSpPr>
            <a:spLocks noGrp="1"/>
          </p:cNvSpPr>
          <p:nvPr>
            <p:ph idx="1"/>
          </p:nvPr>
        </p:nvSpPr>
        <p:spPr/>
        <p:txBody>
          <a:bodyPr>
            <a:normAutofit fontScale="85000" lnSpcReduction="10000"/>
          </a:bodyPr>
          <a:lstStyle/>
          <a:p>
            <a:r>
              <a:rPr lang="fr-FR" dirty="0"/>
              <a:t>x</a:t>
            </a:r>
            <a:r>
              <a:rPr lang="fr-FR" dirty="0" smtClean="0"/>
              <a:t> applications différentes</a:t>
            </a:r>
          </a:p>
          <a:p>
            <a:pPr lvl="1"/>
            <a:r>
              <a:rPr lang="fr-FR" dirty="0" smtClean="0"/>
              <a:t>première</a:t>
            </a:r>
          </a:p>
          <a:p>
            <a:pPr lvl="2"/>
            <a:r>
              <a:rPr lang="fr-FR" dirty="0" smtClean="0"/>
              <a:t>650 Go / an </a:t>
            </a:r>
            <a:r>
              <a:rPr lang="fr-FR" dirty="0" smtClean="0">
                <a:sym typeface="Wingdings"/>
              </a:rPr>
              <a:t> Cible à 5 ans 4 To</a:t>
            </a:r>
            <a:endParaRPr lang="fr-FR" dirty="0" smtClean="0"/>
          </a:p>
          <a:p>
            <a:pPr lvl="1"/>
            <a:r>
              <a:rPr lang="fr-FR" dirty="0" smtClean="0"/>
              <a:t>seconde</a:t>
            </a:r>
          </a:p>
          <a:p>
            <a:pPr lvl="2"/>
            <a:r>
              <a:rPr lang="fr-FR" dirty="0" smtClean="0"/>
              <a:t>300 Go / an </a:t>
            </a:r>
            <a:r>
              <a:rPr lang="fr-FR" dirty="0" smtClean="0">
                <a:sym typeface="Wingdings"/>
              </a:rPr>
              <a:t> Cible à 5 ans 1,5 To besoin d’architecture dédie ( conformité , </a:t>
            </a:r>
            <a:r>
              <a:rPr lang="fr-FR" dirty="0" err="1" smtClean="0">
                <a:sym typeface="Wingdings"/>
              </a:rPr>
              <a:t>legacy</a:t>
            </a:r>
            <a:r>
              <a:rPr lang="fr-FR" dirty="0" smtClean="0">
                <a:sym typeface="Wingdings"/>
              </a:rPr>
              <a:t> ) </a:t>
            </a:r>
            <a:endParaRPr lang="fr-FR" dirty="0" smtClean="0"/>
          </a:p>
          <a:p>
            <a:pPr lvl="1"/>
            <a:r>
              <a:rPr lang="fr-FR" dirty="0" smtClean="0">
                <a:sym typeface="Wingdings"/>
              </a:rPr>
              <a:t>Les autres sont beaucoup plus petites (Dans l’ordre de dizaines de Go)</a:t>
            </a:r>
          </a:p>
          <a:p>
            <a:r>
              <a:rPr lang="fr-FR" dirty="0" smtClean="0"/>
              <a:t>Insert/Update</a:t>
            </a:r>
          </a:p>
          <a:p>
            <a:pPr lvl="1"/>
            <a:r>
              <a:rPr lang="fr-FR" dirty="0" smtClean="0">
                <a:sym typeface="Wingdings"/>
              </a:rPr>
              <a:t>La plupart des données sont écrites en mode batch dans la nuit.</a:t>
            </a:r>
          </a:p>
          <a:p>
            <a:r>
              <a:rPr lang="fr-FR" dirty="0" smtClean="0">
                <a:sym typeface="Wingdings"/>
              </a:rPr>
              <a:t>Lecture</a:t>
            </a:r>
          </a:p>
          <a:p>
            <a:pPr lvl="1"/>
            <a:r>
              <a:rPr lang="fr-FR" dirty="0" smtClean="0">
                <a:sym typeface="Wingdings"/>
              </a:rPr>
              <a:t>Inconnu.</a:t>
            </a:r>
          </a:p>
          <a:p>
            <a:r>
              <a:rPr lang="fr-FR" dirty="0" smtClean="0"/>
              <a:t> Autres infos</a:t>
            </a:r>
          </a:p>
          <a:p>
            <a:pPr lvl="1"/>
            <a:r>
              <a:rPr lang="fr-FR" dirty="0" smtClean="0"/>
              <a:t>Backup à réaliser  .</a:t>
            </a:r>
          </a:p>
          <a:p>
            <a:pPr lvl="1"/>
            <a:r>
              <a:rPr lang="fr-FR" dirty="0" smtClean="0"/>
              <a:t>2 centres de données (1 serveur physique dans chaque DC)</a:t>
            </a:r>
          </a:p>
          <a:p>
            <a:pPr lvl="2"/>
            <a:r>
              <a:rPr lang="fr-FR" dirty="0" smtClean="0"/>
              <a:t>4 serveurs virtuels</a:t>
            </a:r>
          </a:p>
          <a:p>
            <a:pPr lvl="1"/>
            <a:endParaRPr lang="fr-FR" dirty="0" smtClean="0"/>
          </a:p>
        </p:txBody>
      </p:sp>
    </p:spTree>
    <p:extLst>
      <p:ext uri="{BB962C8B-B14F-4D97-AF65-F5344CB8AC3E}">
        <p14:creationId xmlns:p14="http://schemas.microsoft.com/office/powerpoint/2010/main" val="12837996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Connector 85"/>
          <p:cNvCxnSpPr>
            <a:stCxn id="7" idx="3"/>
            <a:endCxn id="79" idx="1"/>
          </p:cNvCxnSpPr>
          <p:nvPr/>
        </p:nvCxnSpPr>
        <p:spPr>
          <a:xfrm flipV="1">
            <a:off x="6832208" y="1987330"/>
            <a:ext cx="1445888" cy="524"/>
          </a:xfrm>
          <a:prstGeom prst="line">
            <a:avLst/>
          </a:prstGeom>
        </p:spPr>
        <p:style>
          <a:lnRef idx="2">
            <a:schemeClr val="dk1"/>
          </a:lnRef>
          <a:fillRef idx="0">
            <a:schemeClr val="dk1"/>
          </a:fillRef>
          <a:effectRef idx="1">
            <a:schemeClr val="dk1"/>
          </a:effectRef>
          <a:fontRef idx="minor">
            <a:schemeClr val="tx1"/>
          </a:fontRef>
        </p:style>
      </p:cxnSp>
      <p:sp>
        <p:nvSpPr>
          <p:cNvPr id="2" name="Title 1"/>
          <p:cNvSpPr>
            <a:spLocks noGrp="1"/>
          </p:cNvSpPr>
          <p:nvPr>
            <p:ph type="title"/>
          </p:nvPr>
        </p:nvSpPr>
        <p:spPr/>
        <p:txBody>
          <a:bodyPr/>
          <a:lstStyle/>
          <a:p>
            <a:r>
              <a:rPr lang="en-US" dirty="0" smtClean="0"/>
              <a:t>Target environment</a:t>
            </a:r>
            <a:endParaRPr lang="en-US" dirty="0"/>
          </a:p>
        </p:txBody>
      </p:sp>
      <p:sp>
        <p:nvSpPr>
          <p:cNvPr id="3" name="Content Placeholder 2"/>
          <p:cNvSpPr>
            <a:spLocks noGrp="1"/>
          </p:cNvSpPr>
          <p:nvPr>
            <p:ph idx="1"/>
          </p:nvPr>
        </p:nvSpPr>
        <p:spPr>
          <a:xfrm>
            <a:off x="341539" y="1200151"/>
            <a:ext cx="4747533" cy="3394472"/>
          </a:xfrm>
        </p:spPr>
        <p:txBody>
          <a:bodyPr>
            <a:normAutofit fontScale="85000" lnSpcReduction="20000"/>
          </a:bodyPr>
          <a:lstStyle/>
          <a:p>
            <a:r>
              <a:rPr lang="en-US" dirty="0"/>
              <a:t>2</a:t>
            </a:r>
            <a:r>
              <a:rPr lang="en-US" dirty="0" smtClean="0"/>
              <a:t> shards each one with 3 nodes. </a:t>
            </a:r>
            <a:r>
              <a:rPr lang="en-US" dirty="0" err="1" smtClean="0"/>
              <a:t>WiredTiger</a:t>
            </a:r>
            <a:r>
              <a:rPr lang="en-US" dirty="0" smtClean="0"/>
              <a:t> as storage engine.</a:t>
            </a:r>
          </a:p>
          <a:p>
            <a:r>
              <a:rPr lang="en-US" dirty="0" smtClean="0"/>
              <a:t>Each node having </a:t>
            </a:r>
            <a:r>
              <a:rPr lang="en-US" dirty="0"/>
              <a:t>6</a:t>
            </a:r>
            <a:r>
              <a:rPr lang="en-US" dirty="0" smtClean="0"/>
              <a:t> x 2,5 </a:t>
            </a:r>
            <a:r>
              <a:rPr lang="en-US" dirty="0" err="1" smtClean="0"/>
              <a:t>Ghz</a:t>
            </a:r>
            <a:r>
              <a:rPr lang="en-US" dirty="0" smtClean="0"/>
              <a:t> cores and 256 GB RAM</a:t>
            </a:r>
          </a:p>
          <a:p>
            <a:r>
              <a:rPr lang="en-US" dirty="0" smtClean="0"/>
              <a:t>1TB of independent storage for each </a:t>
            </a:r>
            <a:r>
              <a:rPr lang="en-US" dirty="0" err="1" smtClean="0"/>
              <a:t>mongod</a:t>
            </a:r>
            <a:r>
              <a:rPr lang="en-US" dirty="0" smtClean="0"/>
              <a:t> node.</a:t>
            </a:r>
          </a:p>
          <a:p>
            <a:pPr lvl="1"/>
            <a:r>
              <a:rPr lang="en-US" dirty="0" smtClean="0"/>
              <a:t>SSD are highly preferred due to high IOPS.</a:t>
            </a:r>
          </a:p>
          <a:p>
            <a:pPr lvl="1"/>
            <a:r>
              <a:rPr lang="en-US" dirty="0" smtClean="0"/>
              <a:t>15k disks are ok if RAID 1+0 is in place.</a:t>
            </a:r>
          </a:p>
          <a:p>
            <a:pPr lvl="1"/>
            <a:r>
              <a:rPr lang="en-US" dirty="0" smtClean="0"/>
              <a:t>10k disks are acceptable if RAID 1+0 with 8+ HDDs is used.</a:t>
            </a:r>
            <a:endParaRPr lang="is-IS" sz="825" dirty="0"/>
          </a:p>
          <a:p>
            <a:r>
              <a:rPr lang="is-IS" dirty="0" smtClean="0"/>
              <a:t>Mongos processes (deploy as much as needed, typically one on each aplication server) require fewer resources:</a:t>
            </a:r>
          </a:p>
          <a:p>
            <a:pPr lvl="1"/>
            <a:r>
              <a:rPr lang="is-IS" dirty="0" smtClean="0"/>
              <a:t>1 x 2,5 Ghz cores, 4 GB RAM</a:t>
            </a:r>
          </a:p>
          <a:p>
            <a:r>
              <a:rPr lang="is-IS" dirty="0" smtClean="0"/>
              <a:t>3 config processes need to be deployed on different servers and require very few resources:</a:t>
            </a:r>
          </a:p>
          <a:p>
            <a:pPr lvl="1"/>
            <a:r>
              <a:rPr lang="is-IS" dirty="0" smtClean="0"/>
              <a:t>0,5 x 2,5 Ghz core, 2 GB RAM</a:t>
            </a:r>
          </a:p>
        </p:txBody>
      </p:sp>
      <p:sp>
        <p:nvSpPr>
          <p:cNvPr id="7" name="Rounded Rectangle 6"/>
          <p:cNvSpPr/>
          <p:nvPr/>
        </p:nvSpPr>
        <p:spPr>
          <a:xfrm>
            <a:off x="5969920" y="1807463"/>
            <a:ext cx="862289" cy="360783"/>
          </a:xfrm>
          <a:prstGeom prst="roundRect">
            <a:avLst/>
          </a:prstGeom>
          <a:solidFill>
            <a:srgbClr val="2798A9"/>
          </a:solidFill>
          <a:ln>
            <a:solidFill>
              <a:srgbClr val="1D7886"/>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a:solidFill>
                  <a:prstClr val="white"/>
                </a:solidFill>
              </a:rPr>
              <a:t>mongos</a:t>
            </a:r>
          </a:p>
          <a:p>
            <a:pPr algn="ctr" defTabSz="342884"/>
            <a:r>
              <a:rPr lang="en-US" sz="1050" dirty="0">
                <a:solidFill>
                  <a:prstClr val="white"/>
                </a:solidFill>
              </a:rPr>
              <a:t>27017</a:t>
            </a:r>
          </a:p>
        </p:txBody>
      </p:sp>
      <p:grpSp>
        <p:nvGrpSpPr>
          <p:cNvPr id="47" name="Group 46"/>
          <p:cNvGrpSpPr/>
          <p:nvPr/>
        </p:nvGrpSpPr>
        <p:grpSpPr>
          <a:xfrm>
            <a:off x="5598121" y="952502"/>
            <a:ext cx="2832142" cy="472229"/>
            <a:chOff x="3044507" y="786012"/>
            <a:chExt cx="8465306" cy="850900"/>
          </a:xfrm>
        </p:grpSpPr>
        <p:sp>
          <p:nvSpPr>
            <p:cNvPr id="11" name="Rounded Rectangle 10"/>
            <p:cNvSpPr/>
            <p:nvPr/>
          </p:nvSpPr>
          <p:spPr>
            <a:xfrm>
              <a:off x="3044507" y="786012"/>
              <a:ext cx="8465306" cy="850900"/>
            </a:xfrm>
            <a:prstGeom prst="roundRect">
              <a:avLst/>
            </a:prstGeom>
            <a:noFill/>
            <a:ln>
              <a:solidFill>
                <a:schemeClr val="tx1"/>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endParaRPr lang="en-US" sz="1350" dirty="0">
                <a:ln>
                  <a:solidFill>
                    <a:prstClr val="black"/>
                  </a:solidFill>
                </a:ln>
                <a:solidFill>
                  <a:prstClr val="black"/>
                </a:solidFill>
              </a:endParaRPr>
            </a:p>
          </p:txBody>
        </p:sp>
        <p:sp>
          <p:nvSpPr>
            <p:cNvPr id="31" name="Rounded Rectangle 30"/>
            <p:cNvSpPr/>
            <p:nvPr/>
          </p:nvSpPr>
          <p:spPr>
            <a:xfrm>
              <a:off x="5536551" y="1232246"/>
              <a:ext cx="3482904" cy="404666"/>
            </a:xfrm>
            <a:prstGeom prst="roundRect">
              <a:avLst/>
            </a:prstGeom>
            <a:ln/>
          </p:spPr>
          <p:style>
            <a:lnRef idx="2">
              <a:schemeClr val="accent5"/>
            </a:lnRef>
            <a:fillRef idx="1">
              <a:schemeClr val="lt1"/>
            </a:fillRef>
            <a:effectRef idx="0">
              <a:schemeClr val="accent5"/>
            </a:effectRef>
            <a:fontRef idx="minor">
              <a:schemeClr val="dk1"/>
            </a:fontRef>
          </p:style>
          <p:txBody>
            <a:bodyPr lIns="68569" tIns="68569" rIns="68569" bIns="68569" rtlCol="0" anchor="ctr" anchorCtr="0">
              <a:noAutofit/>
            </a:bodyPr>
            <a:lstStyle/>
            <a:p>
              <a:pPr algn="ctr" defTabSz="342884"/>
              <a:r>
                <a:rPr lang="en-US" sz="1050" dirty="0">
                  <a:ln>
                    <a:solidFill>
                      <a:srgbClr val="416A20"/>
                    </a:solidFill>
                  </a:ln>
                  <a:solidFill>
                    <a:srgbClr val="416A20"/>
                  </a:solidFill>
                </a:rPr>
                <a:t>MongoDB Driver</a:t>
              </a:r>
            </a:p>
          </p:txBody>
        </p:sp>
      </p:grpSp>
      <p:cxnSp>
        <p:nvCxnSpPr>
          <p:cNvPr id="33" name="Straight Arrow Connector 32"/>
          <p:cNvCxnSpPr>
            <a:stCxn id="127" idx="0"/>
            <a:endCxn id="116" idx="0"/>
          </p:cNvCxnSpPr>
          <p:nvPr/>
        </p:nvCxnSpPr>
        <p:spPr>
          <a:xfrm rot="5400000" flipH="1" flipV="1">
            <a:off x="7039253" y="1605923"/>
            <a:ext cx="7198" cy="1880888"/>
          </a:xfrm>
          <a:prstGeom prst="bentConnector3">
            <a:avLst>
              <a:gd name="adj1" fmla="val 2481994"/>
            </a:avLst>
          </a:prstGeom>
          <a:ln>
            <a:headEnd type="arrow"/>
            <a:tailEnd type="arrow"/>
          </a:ln>
        </p:spPr>
        <p:style>
          <a:lnRef idx="3">
            <a:schemeClr val="dk1"/>
          </a:lnRef>
          <a:fillRef idx="0">
            <a:schemeClr val="dk1"/>
          </a:fillRef>
          <a:effectRef idx="2">
            <a:schemeClr val="dk1"/>
          </a:effectRef>
          <a:fontRef idx="minor">
            <a:schemeClr val="tx1"/>
          </a:fontRef>
        </p:style>
      </p:cxnSp>
      <p:cxnSp>
        <p:nvCxnSpPr>
          <p:cNvPr id="46" name="Straight Connector 45"/>
          <p:cNvCxnSpPr>
            <a:stCxn id="7" idx="2"/>
          </p:cNvCxnSpPr>
          <p:nvPr/>
        </p:nvCxnSpPr>
        <p:spPr>
          <a:xfrm>
            <a:off x="6401064" y="2168246"/>
            <a:ext cx="0" cy="188310"/>
          </a:xfrm>
          <a:prstGeom prst="line">
            <a:avLst/>
          </a:prstGeom>
        </p:spPr>
        <p:style>
          <a:lnRef idx="3">
            <a:schemeClr val="dk1"/>
          </a:lnRef>
          <a:fillRef idx="0">
            <a:schemeClr val="dk1"/>
          </a:fillRef>
          <a:effectRef idx="2">
            <a:schemeClr val="dk1"/>
          </a:effectRef>
          <a:fontRef idx="minor">
            <a:schemeClr val="tx1"/>
          </a:fontRef>
        </p:style>
      </p:cxnSp>
      <p:sp>
        <p:nvSpPr>
          <p:cNvPr id="65" name="Rounded Rectangle 64"/>
          <p:cNvSpPr/>
          <p:nvPr/>
        </p:nvSpPr>
        <p:spPr>
          <a:xfrm>
            <a:off x="7083781" y="1792738"/>
            <a:ext cx="899515" cy="360783"/>
          </a:xfrm>
          <a:prstGeom prst="roundRect">
            <a:avLst/>
          </a:prstGeom>
          <a:solidFill>
            <a:srgbClr val="2798A9"/>
          </a:solidFill>
          <a:ln>
            <a:solidFill>
              <a:srgbClr val="1D7886"/>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a:solidFill>
                  <a:prstClr val="white"/>
                </a:solidFill>
              </a:rPr>
              <a:t>mongos</a:t>
            </a:r>
          </a:p>
          <a:p>
            <a:pPr algn="ctr" defTabSz="342884"/>
            <a:r>
              <a:rPr lang="en-US" sz="1050" dirty="0">
                <a:solidFill>
                  <a:prstClr val="white"/>
                </a:solidFill>
              </a:rPr>
              <a:t>27017</a:t>
            </a:r>
          </a:p>
        </p:txBody>
      </p:sp>
      <p:cxnSp>
        <p:nvCxnSpPr>
          <p:cNvPr id="76" name="Straight Arrow Connector 75"/>
          <p:cNvCxnSpPr>
            <a:stCxn id="11" idx="2"/>
            <a:endCxn id="65" idx="0"/>
          </p:cNvCxnSpPr>
          <p:nvPr/>
        </p:nvCxnSpPr>
        <p:spPr>
          <a:xfrm>
            <a:off x="7014192" y="1424731"/>
            <a:ext cx="519347" cy="368007"/>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77" name="Straight Connector 76"/>
          <p:cNvCxnSpPr>
            <a:stCxn id="65" idx="2"/>
          </p:cNvCxnSpPr>
          <p:nvPr/>
        </p:nvCxnSpPr>
        <p:spPr>
          <a:xfrm>
            <a:off x="7533539" y="2153521"/>
            <a:ext cx="0" cy="203035"/>
          </a:xfrm>
          <a:prstGeom prst="line">
            <a:avLst/>
          </a:prstGeom>
        </p:spPr>
        <p:style>
          <a:lnRef idx="3">
            <a:schemeClr val="dk1"/>
          </a:lnRef>
          <a:fillRef idx="0">
            <a:schemeClr val="dk1"/>
          </a:fillRef>
          <a:effectRef idx="2">
            <a:schemeClr val="dk1"/>
          </a:effectRef>
          <a:fontRef idx="minor">
            <a:schemeClr val="tx1"/>
          </a:fontRef>
        </p:style>
      </p:cxnSp>
      <p:sp>
        <p:nvSpPr>
          <p:cNvPr id="78" name="Rounded Rectangle 77"/>
          <p:cNvSpPr/>
          <p:nvPr/>
        </p:nvSpPr>
        <p:spPr>
          <a:xfrm>
            <a:off x="8278096" y="2026964"/>
            <a:ext cx="662188" cy="282563"/>
          </a:xfrm>
          <a:prstGeom prst="roundRect">
            <a:avLst/>
          </a:prstGeom>
          <a:solidFill>
            <a:srgbClr val="F1831E"/>
          </a:solidFill>
          <a:ln>
            <a:solidFill>
              <a:srgbClr val="8B5B17"/>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900" dirty="0" err="1">
                <a:solidFill>
                  <a:prstClr val="white"/>
                </a:solidFill>
              </a:rPr>
              <a:t>config</a:t>
            </a:r>
            <a:endParaRPr lang="en-US" sz="900" dirty="0">
              <a:solidFill>
                <a:prstClr val="white"/>
              </a:solidFill>
            </a:endParaRPr>
          </a:p>
          <a:p>
            <a:pPr algn="ctr" defTabSz="342884"/>
            <a:r>
              <a:rPr lang="en-US" sz="900" dirty="0">
                <a:solidFill>
                  <a:prstClr val="white"/>
                </a:solidFill>
              </a:rPr>
              <a:t>27019</a:t>
            </a:r>
          </a:p>
        </p:txBody>
      </p:sp>
      <p:sp>
        <p:nvSpPr>
          <p:cNvPr id="79" name="Rounded Rectangle 78"/>
          <p:cNvSpPr/>
          <p:nvPr/>
        </p:nvSpPr>
        <p:spPr>
          <a:xfrm>
            <a:off x="8278096" y="1846048"/>
            <a:ext cx="662188" cy="282563"/>
          </a:xfrm>
          <a:prstGeom prst="roundRect">
            <a:avLst/>
          </a:prstGeom>
          <a:solidFill>
            <a:srgbClr val="F1831E"/>
          </a:solidFill>
          <a:ln>
            <a:solidFill>
              <a:srgbClr val="8B5B17"/>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900" dirty="0" err="1">
                <a:solidFill>
                  <a:prstClr val="white"/>
                </a:solidFill>
              </a:rPr>
              <a:t>config</a:t>
            </a:r>
            <a:endParaRPr lang="en-US" sz="900" dirty="0">
              <a:solidFill>
                <a:prstClr val="white"/>
              </a:solidFill>
            </a:endParaRPr>
          </a:p>
          <a:p>
            <a:pPr algn="ctr" defTabSz="342884"/>
            <a:r>
              <a:rPr lang="en-US" sz="900" dirty="0">
                <a:solidFill>
                  <a:prstClr val="white"/>
                </a:solidFill>
              </a:rPr>
              <a:t>27019</a:t>
            </a:r>
          </a:p>
        </p:txBody>
      </p:sp>
      <p:sp>
        <p:nvSpPr>
          <p:cNvPr id="80" name="Rounded Rectangle 79"/>
          <p:cNvSpPr/>
          <p:nvPr/>
        </p:nvSpPr>
        <p:spPr>
          <a:xfrm>
            <a:off x="8278096" y="1664609"/>
            <a:ext cx="662188" cy="282563"/>
          </a:xfrm>
          <a:prstGeom prst="roundRect">
            <a:avLst/>
          </a:prstGeom>
          <a:solidFill>
            <a:srgbClr val="F1831E"/>
          </a:solidFill>
          <a:ln>
            <a:solidFill>
              <a:srgbClr val="8B5B17"/>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900" dirty="0" err="1">
                <a:solidFill>
                  <a:prstClr val="white"/>
                </a:solidFill>
              </a:rPr>
              <a:t>config</a:t>
            </a:r>
            <a:endParaRPr lang="en-US" sz="900" dirty="0">
              <a:solidFill>
                <a:prstClr val="white"/>
              </a:solidFill>
            </a:endParaRPr>
          </a:p>
          <a:p>
            <a:pPr algn="ctr" defTabSz="342884"/>
            <a:r>
              <a:rPr lang="en-US" sz="900" dirty="0">
                <a:solidFill>
                  <a:prstClr val="white"/>
                </a:solidFill>
              </a:rPr>
              <a:t>27019</a:t>
            </a:r>
          </a:p>
        </p:txBody>
      </p:sp>
      <p:cxnSp>
        <p:nvCxnSpPr>
          <p:cNvPr id="81" name="Elbow Connector 80"/>
          <p:cNvCxnSpPr>
            <a:stCxn id="80" idx="3"/>
            <a:endCxn id="79" idx="3"/>
          </p:cNvCxnSpPr>
          <p:nvPr/>
        </p:nvCxnSpPr>
        <p:spPr>
          <a:xfrm>
            <a:off x="8940284" y="1805891"/>
            <a:ext cx="9525" cy="181439"/>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82" name="Elbow Connector 81"/>
          <p:cNvCxnSpPr>
            <a:stCxn id="80" idx="3"/>
            <a:endCxn id="78" idx="3"/>
          </p:cNvCxnSpPr>
          <p:nvPr/>
        </p:nvCxnSpPr>
        <p:spPr>
          <a:xfrm>
            <a:off x="8940284" y="1805891"/>
            <a:ext cx="9525" cy="362355"/>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83" name="Elbow Connector 82"/>
          <p:cNvCxnSpPr>
            <a:stCxn id="80" idx="1"/>
            <a:endCxn id="78" idx="1"/>
          </p:cNvCxnSpPr>
          <p:nvPr/>
        </p:nvCxnSpPr>
        <p:spPr>
          <a:xfrm rot="10800000" flipV="1">
            <a:off x="8278096" y="1805891"/>
            <a:ext cx="9525" cy="362355"/>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11" idx="2"/>
            <a:endCxn id="7" idx="0"/>
          </p:cNvCxnSpPr>
          <p:nvPr/>
        </p:nvCxnSpPr>
        <p:spPr>
          <a:xfrm flipH="1">
            <a:off x="6401064" y="1424731"/>
            <a:ext cx="613128" cy="38273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11" name="Group 110"/>
          <p:cNvGrpSpPr/>
          <p:nvPr/>
        </p:nvGrpSpPr>
        <p:grpSpPr>
          <a:xfrm>
            <a:off x="7479009" y="2542767"/>
            <a:ext cx="1008573" cy="1412215"/>
            <a:chOff x="8787178" y="3212301"/>
            <a:chExt cx="2570766" cy="3361966"/>
          </a:xfrm>
        </p:grpSpPr>
        <p:grpSp>
          <p:nvGrpSpPr>
            <p:cNvPr id="112" name="Group 111"/>
            <p:cNvGrpSpPr/>
            <p:nvPr/>
          </p:nvGrpSpPr>
          <p:grpSpPr>
            <a:xfrm>
              <a:off x="8787178" y="3212301"/>
              <a:ext cx="2570764" cy="3361966"/>
              <a:chOff x="3865401" y="3427088"/>
              <a:chExt cx="2570764" cy="3361966"/>
            </a:xfrm>
          </p:grpSpPr>
          <p:sp>
            <p:nvSpPr>
              <p:cNvPr id="116" name="Rounded Rectangle 115"/>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68569" tIns="68569" rIns="68569" bIns="68569" rtlCol="0" anchor="ctr" anchorCtr="0">
                <a:noAutofit/>
              </a:bodyPr>
              <a:lstStyle/>
              <a:p>
                <a:pPr algn="ctr" defTabSz="342884"/>
                <a:endParaRPr lang="en-US" sz="900">
                  <a:solidFill>
                    <a:srgbClr val="434343"/>
                  </a:solidFill>
                </a:endParaRPr>
              </a:p>
            </p:txBody>
          </p:sp>
          <p:sp>
            <p:nvSpPr>
              <p:cNvPr id="117" name="Rounded Rectangle 116"/>
              <p:cNvSpPr/>
              <p:nvPr/>
            </p:nvSpPr>
            <p:spPr>
              <a:xfrm>
                <a:off x="4281107" y="3662059"/>
                <a:ext cx="1739900" cy="850900"/>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18" name="Rounded Rectangle 117"/>
              <p:cNvSpPr/>
              <p:nvPr/>
            </p:nvSpPr>
            <p:spPr>
              <a:xfrm>
                <a:off x="4281107" y="4695959"/>
                <a:ext cx="1739900" cy="850900"/>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19" name="Rounded Rectangle 118"/>
              <p:cNvSpPr/>
              <p:nvPr/>
            </p:nvSpPr>
            <p:spPr>
              <a:xfrm>
                <a:off x="4281107" y="5723367"/>
                <a:ext cx="1739900" cy="850900"/>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grpSp>
        <p:grpSp>
          <p:nvGrpSpPr>
            <p:cNvPr id="113" name="Group 112"/>
            <p:cNvGrpSpPr/>
            <p:nvPr/>
          </p:nvGrpSpPr>
          <p:grpSpPr>
            <a:xfrm>
              <a:off x="10942784" y="3862107"/>
              <a:ext cx="415160" cy="2062976"/>
              <a:chOff x="6021007" y="4087509"/>
              <a:chExt cx="415160" cy="2062976"/>
            </a:xfrm>
          </p:grpSpPr>
          <p:cxnSp>
            <p:nvCxnSpPr>
              <p:cNvPr id="114" name="Elbow Connector 113"/>
              <p:cNvCxnSpPr/>
              <p:nvPr/>
            </p:nvCxnSpPr>
            <p:spPr>
              <a:xfrm>
                <a:off x="6021007" y="4087509"/>
                <a:ext cx="4636" cy="2062976"/>
              </a:xfrm>
              <a:prstGeom prst="bentConnector3">
                <a:avLst>
                  <a:gd name="adj1" fmla="val 7384784"/>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5" name="Straight Arrow Connector 114"/>
              <p:cNvCxnSpPr>
                <a:stCxn id="116" idx="3"/>
                <a:endCxn id="118" idx="3"/>
              </p:cNvCxnSpPr>
              <p:nvPr/>
            </p:nvCxnSpPr>
            <p:spPr>
              <a:xfrm flipH="1">
                <a:off x="6021007" y="5118687"/>
                <a:ext cx="415160" cy="1333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grpSp>
        <p:nvGrpSpPr>
          <p:cNvPr id="122" name="Group 121"/>
          <p:cNvGrpSpPr/>
          <p:nvPr/>
        </p:nvGrpSpPr>
        <p:grpSpPr>
          <a:xfrm>
            <a:off x="5598121" y="2549965"/>
            <a:ext cx="1008573" cy="1412215"/>
            <a:chOff x="8787178" y="3212301"/>
            <a:chExt cx="2570766" cy="3361966"/>
          </a:xfrm>
        </p:grpSpPr>
        <p:grpSp>
          <p:nvGrpSpPr>
            <p:cNvPr id="123" name="Group 122"/>
            <p:cNvGrpSpPr/>
            <p:nvPr/>
          </p:nvGrpSpPr>
          <p:grpSpPr>
            <a:xfrm>
              <a:off x="8787178" y="3212301"/>
              <a:ext cx="2570764" cy="3361966"/>
              <a:chOff x="3865401" y="3427088"/>
              <a:chExt cx="2570764" cy="3361966"/>
            </a:xfrm>
          </p:grpSpPr>
          <p:sp>
            <p:nvSpPr>
              <p:cNvPr id="127" name="Rounded Rectangle 126"/>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68569" tIns="68569" rIns="68569" bIns="68569" rtlCol="0" anchor="ctr" anchorCtr="0">
                <a:noAutofit/>
              </a:bodyPr>
              <a:lstStyle/>
              <a:p>
                <a:pPr algn="ctr" defTabSz="342884"/>
                <a:endParaRPr lang="en-US" sz="900">
                  <a:solidFill>
                    <a:srgbClr val="434343"/>
                  </a:solidFill>
                </a:endParaRPr>
              </a:p>
            </p:txBody>
          </p:sp>
          <p:sp>
            <p:nvSpPr>
              <p:cNvPr id="128" name="Rounded Rectangle 127"/>
              <p:cNvSpPr/>
              <p:nvPr/>
            </p:nvSpPr>
            <p:spPr>
              <a:xfrm>
                <a:off x="4281107" y="3662059"/>
                <a:ext cx="1739900" cy="850900"/>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29" name="Rounded Rectangle 128"/>
              <p:cNvSpPr/>
              <p:nvPr/>
            </p:nvSpPr>
            <p:spPr>
              <a:xfrm>
                <a:off x="4281107" y="4695959"/>
                <a:ext cx="1739900" cy="850900"/>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30" name="Rounded Rectangle 129"/>
              <p:cNvSpPr/>
              <p:nvPr/>
            </p:nvSpPr>
            <p:spPr>
              <a:xfrm>
                <a:off x="4281107" y="5723367"/>
                <a:ext cx="1739900" cy="850900"/>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grpSp>
        <p:grpSp>
          <p:nvGrpSpPr>
            <p:cNvPr id="124" name="Group 123"/>
            <p:cNvGrpSpPr/>
            <p:nvPr/>
          </p:nvGrpSpPr>
          <p:grpSpPr>
            <a:xfrm>
              <a:off x="10942784" y="3862107"/>
              <a:ext cx="415160" cy="2062976"/>
              <a:chOff x="6021007" y="4087509"/>
              <a:chExt cx="415160" cy="2062976"/>
            </a:xfrm>
          </p:grpSpPr>
          <p:cxnSp>
            <p:nvCxnSpPr>
              <p:cNvPr id="125" name="Elbow Connector 124"/>
              <p:cNvCxnSpPr/>
              <p:nvPr/>
            </p:nvCxnSpPr>
            <p:spPr>
              <a:xfrm>
                <a:off x="6021007" y="4087509"/>
                <a:ext cx="4636" cy="2062976"/>
              </a:xfrm>
              <a:prstGeom prst="bentConnector3">
                <a:avLst>
                  <a:gd name="adj1" fmla="val 7384784"/>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26" name="Straight Arrow Connector 125"/>
              <p:cNvCxnSpPr>
                <a:stCxn id="127" idx="3"/>
              </p:cNvCxnSpPr>
              <p:nvPr/>
            </p:nvCxnSpPr>
            <p:spPr>
              <a:xfrm flipH="1">
                <a:off x="6025645" y="5118687"/>
                <a:ext cx="410522" cy="43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9162063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environment</a:t>
            </a:r>
            <a:endParaRPr lang="en-US" dirty="0"/>
          </a:p>
        </p:txBody>
      </p:sp>
      <p:sp>
        <p:nvSpPr>
          <p:cNvPr id="3" name="Content Placeholder 2"/>
          <p:cNvSpPr>
            <a:spLocks noGrp="1"/>
          </p:cNvSpPr>
          <p:nvPr>
            <p:ph idx="1"/>
          </p:nvPr>
        </p:nvSpPr>
        <p:spPr>
          <a:xfrm>
            <a:off x="341539" y="1200151"/>
            <a:ext cx="4747533" cy="3394472"/>
          </a:xfrm>
        </p:spPr>
        <p:txBody>
          <a:bodyPr>
            <a:normAutofit/>
          </a:bodyPr>
          <a:lstStyle/>
          <a:p>
            <a:r>
              <a:rPr lang="en-US" dirty="0" smtClean="0"/>
              <a:t>1 </a:t>
            </a:r>
            <a:r>
              <a:rPr lang="en-US" dirty="0" err="1" smtClean="0"/>
              <a:t>replicaset</a:t>
            </a:r>
            <a:r>
              <a:rPr lang="en-US" dirty="0" smtClean="0"/>
              <a:t>  with 3 nodes. </a:t>
            </a:r>
            <a:r>
              <a:rPr lang="en-US" dirty="0" err="1" smtClean="0"/>
              <a:t>WiredTiger</a:t>
            </a:r>
            <a:r>
              <a:rPr lang="en-US" dirty="0" smtClean="0"/>
              <a:t> as storage engine.</a:t>
            </a:r>
          </a:p>
          <a:p>
            <a:r>
              <a:rPr lang="en-US" dirty="0" smtClean="0"/>
              <a:t>Each node having 4 x 2,5 </a:t>
            </a:r>
            <a:r>
              <a:rPr lang="en-US" dirty="0" err="1" smtClean="0"/>
              <a:t>Ghz</a:t>
            </a:r>
            <a:r>
              <a:rPr lang="en-US" dirty="0" smtClean="0"/>
              <a:t> cores and 128 GB RAM</a:t>
            </a:r>
          </a:p>
          <a:p>
            <a:r>
              <a:rPr lang="en-US" dirty="0" smtClean="0"/>
              <a:t>750 TB of independent storage for each </a:t>
            </a:r>
            <a:r>
              <a:rPr lang="en-US" dirty="0" err="1" smtClean="0"/>
              <a:t>mongod</a:t>
            </a:r>
            <a:r>
              <a:rPr lang="en-US" dirty="0" smtClean="0"/>
              <a:t> node.</a:t>
            </a:r>
          </a:p>
          <a:p>
            <a:pPr lvl="1"/>
            <a:r>
              <a:rPr lang="en-US" dirty="0" smtClean="0"/>
              <a:t>SSD are highly preferred due to high IOPS.</a:t>
            </a:r>
          </a:p>
          <a:p>
            <a:pPr lvl="1"/>
            <a:r>
              <a:rPr lang="en-US" dirty="0" smtClean="0"/>
              <a:t>15k disks are ok if RAID 1+0 is in place.</a:t>
            </a:r>
          </a:p>
          <a:p>
            <a:pPr lvl="1"/>
            <a:r>
              <a:rPr lang="en-US" dirty="0" smtClean="0"/>
              <a:t>10k disks are acceptable if RAID 1+0 with 8+ HDDs is used.</a:t>
            </a:r>
            <a:endParaRPr lang="is-IS" sz="825" dirty="0"/>
          </a:p>
        </p:txBody>
      </p:sp>
      <p:sp>
        <p:nvSpPr>
          <p:cNvPr id="7" name="Rounded Rectangle 6"/>
          <p:cNvSpPr/>
          <p:nvPr/>
        </p:nvSpPr>
        <p:spPr>
          <a:xfrm>
            <a:off x="6606693" y="1757613"/>
            <a:ext cx="862289" cy="360783"/>
          </a:xfrm>
          <a:prstGeom prst="roundRect">
            <a:avLst/>
          </a:prstGeom>
          <a:solidFill>
            <a:srgbClr val="2798A9"/>
          </a:solidFill>
          <a:ln>
            <a:solidFill>
              <a:srgbClr val="1D7886"/>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a:solidFill>
                  <a:prstClr val="white"/>
                </a:solidFill>
              </a:rPr>
              <a:t>mongos</a:t>
            </a:r>
          </a:p>
          <a:p>
            <a:pPr algn="ctr" defTabSz="342884"/>
            <a:r>
              <a:rPr lang="en-US" sz="1050" dirty="0">
                <a:solidFill>
                  <a:prstClr val="white"/>
                </a:solidFill>
              </a:rPr>
              <a:t>27017</a:t>
            </a:r>
          </a:p>
        </p:txBody>
      </p:sp>
      <p:grpSp>
        <p:nvGrpSpPr>
          <p:cNvPr id="47" name="Group 46"/>
          <p:cNvGrpSpPr/>
          <p:nvPr/>
        </p:nvGrpSpPr>
        <p:grpSpPr>
          <a:xfrm>
            <a:off x="5598121" y="952502"/>
            <a:ext cx="2832142" cy="472229"/>
            <a:chOff x="3044507" y="786012"/>
            <a:chExt cx="8465306" cy="850900"/>
          </a:xfrm>
        </p:grpSpPr>
        <p:sp>
          <p:nvSpPr>
            <p:cNvPr id="11" name="Rounded Rectangle 10"/>
            <p:cNvSpPr/>
            <p:nvPr/>
          </p:nvSpPr>
          <p:spPr>
            <a:xfrm>
              <a:off x="3044507" y="786012"/>
              <a:ext cx="8465306" cy="850900"/>
            </a:xfrm>
            <a:prstGeom prst="roundRect">
              <a:avLst/>
            </a:prstGeom>
            <a:noFill/>
            <a:ln>
              <a:solidFill>
                <a:schemeClr val="tx1"/>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smtClean="0">
                  <a:ln>
                    <a:solidFill>
                      <a:prstClr val="black"/>
                    </a:solidFill>
                  </a:ln>
                  <a:solidFill>
                    <a:prstClr val="black"/>
                  </a:solidFill>
                </a:rPr>
                <a:t>appli</a:t>
              </a:r>
              <a:r>
                <a:rPr lang="en-US" sz="1050" dirty="0" smtClean="0">
                  <a:ln>
                    <a:solidFill>
                      <a:prstClr val="black"/>
                    </a:solidFill>
                  </a:ln>
                  <a:solidFill>
                    <a:prstClr val="black"/>
                  </a:solidFill>
                </a:rPr>
                <a:t> 2 </a:t>
              </a:r>
              <a:endParaRPr lang="en-US" sz="1050" dirty="0">
                <a:ln>
                  <a:solidFill>
                    <a:prstClr val="black"/>
                  </a:solidFill>
                </a:ln>
                <a:solidFill>
                  <a:prstClr val="black"/>
                </a:solidFill>
              </a:endParaRPr>
            </a:p>
            <a:p>
              <a:pPr algn="ctr" defTabSz="342884"/>
              <a:endParaRPr lang="en-US" sz="1350" dirty="0">
                <a:ln>
                  <a:solidFill>
                    <a:prstClr val="black"/>
                  </a:solidFill>
                </a:ln>
                <a:solidFill>
                  <a:prstClr val="black"/>
                </a:solidFill>
              </a:endParaRPr>
            </a:p>
          </p:txBody>
        </p:sp>
        <p:sp>
          <p:nvSpPr>
            <p:cNvPr id="31" name="Rounded Rectangle 30"/>
            <p:cNvSpPr/>
            <p:nvPr/>
          </p:nvSpPr>
          <p:spPr>
            <a:xfrm>
              <a:off x="5536551" y="1232246"/>
              <a:ext cx="3482904" cy="404666"/>
            </a:xfrm>
            <a:prstGeom prst="roundRect">
              <a:avLst/>
            </a:prstGeom>
            <a:ln/>
          </p:spPr>
          <p:style>
            <a:lnRef idx="2">
              <a:schemeClr val="accent5"/>
            </a:lnRef>
            <a:fillRef idx="1">
              <a:schemeClr val="lt1"/>
            </a:fillRef>
            <a:effectRef idx="0">
              <a:schemeClr val="accent5"/>
            </a:effectRef>
            <a:fontRef idx="minor">
              <a:schemeClr val="dk1"/>
            </a:fontRef>
          </p:style>
          <p:txBody>
            <a:bodyPr lIns="68569" tIns="68569" rIns="68569" bIns="68569" rtlCol="0" anchor="ctr" anchorCtr="0">
              <a:noAutofit/>
            </a:bodyPr>
            <a:lstStyle/>
            <a:p>
              <a:pPr algn="ctr" defTabSz="342884"/>
              <a:r>
                <a:rPr lang="en-US" sz="1050" dirty="0">
                  <a:ln>
                    <a:solidFill>
                      <a:srgbClr val="416A20"/>
                    </a:solidFill>
                  </a:ln>
                  <a:solidFill>
                    <a:srgbClr val="416A20"/>
                  </a:solidFill>
                </a:rPr>
                <a:t>MongoDB Driver</a:t>
              </a:r>
            </a:p>
          </p:txBody>
        </p:sp>
      </p:grpSp>
      <p:cxnSp>
        <p:nvCxnSpPr>
          <p:cNvPr id="46" name="Straight Connector 45"/>
          <p:cNvCxnSpPr>
            <a:stCxn id="7" idx="2"/>
            <a:endCxn id="127" idx="0"/>
          </p:cNvCxnSpPr>
          <p:nvPr/>
        </p:nvCxnSpPr>
        <p:spPr>
          <a:xfrm>
            <a:off x="7037838" y="2118396"/>
            <a:ext cx="11432" cy="320458"/>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Arrow Connector 12"/>
          <p:cNvCxnSpPr>
            <a:stCxn id="11" idx="2"/>
            <a:endCxn id="7" idx="0"/>
          </p:cNvCxnSpPr>
          <p:nvPr/>
        </p:nvCxnSpPr>
        <p:spPr>
          <a:xfrm>
            <a:off x="7014192" y="1424731"/>
            <a:ext cx="23646" cy="332882"/>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122" name="Group 121"/>
          <p:cNvGrpSpPr/>
          <p:nvPr/>
        </p:nvGrpSpPr>
        <p:grpSpPr>
          <a:xfrm>
            <a:off x="6544984" y="2438854"/>
            <a:ext cx="1008573" cy="1412215"/>
            <a:chOff x="8787178" y="3212301"/>
            <a:chExt cx="2570766" cy="3361966"/>
          </a:xfrm>
        </p:grpSpPr>
        <p:grpSp>
          <p:nvGrpSpPr>
            <p:cNvPr id="123" name="Group 122"/>
            <p:cNvGrpSpPr/>
            <p:nvPr/>
          </p:nvGrpSpPr>
          <p:grpSpPr>
            <a:xfrm>
              <a:off x="8787178" y="3212301"/>
              <a:ext cx="2570764" cy="3361966"/>
              <a:chOff x="3865401" y="3427088"/>
              <a:chExt cx="2570764" cy="3361966"/>
            </a:xfrm>
          </p:grpSpPr>
          <p:sp>
            <p:nvSpPr>
              <p:cNvPr id="127" name="Rounded Rectangle 126"/>
              <p:cNvSpPr/>
              <p:nvPr/>
            </p:nvSpPr>
            <p:spPr>
              <a:xfrm>
                <a:off x="3865401" y="3427088"/>
                <a:ext cx="2570764" cy="3361966"/>
              </a:xfrm>
              <a:prstGeom prst="roundRect">
                <a:avLst/>
              </a:prstGeom>
              <a:ln/>
            </p:spPr>
            <p:style>
              <a:lnRef idx="1">
                <a:schemeClr val="accent1"/>
              </a:lnRef>
              <a:fillRef idx="3">
                <a:schemeClr val="accent1"/>
              </a:fillRef>
              <a:effectRef idx="2">
                <a:schemeClr val="accent1"/>
              </a:effectRef>
              <a:fontRef idx="minor">
                <a:schemeClr val="lt1"/>
              </a:fontRef>
            </p:style>
            <p:txBody>
              <a:bodyPr lIns="68569" tIns="68569" rIns="68569" bIns="68569" rtlCol="0" anchor="ctr" anchorCtr="0">
                <a:noAutofit/>
              </a:bodyPr>
              <a:lstStyle/>
              <a:p>
                <a:pPr algn="ctr" defTabSz="342884"/>
                <a:endParaRPr lang="en-US" sz="900">
                  <a:solidFill>
                    <a:srgbClr val="434343"/>
                  </a:solidFill>
                </a:endParaRPr>
              </a:p>
            </p:txBody>
          </p:sp>
          <p:sp>
            <p:nvSpPr>
              <p:cNvPr id="128" name="Rounded Rectangle 127"/>
              <p:cNvSpPr/>
              <p:nvPr/>
            </p:nvSpPr>
            <p:spPr>
              <a:xfrm>
                <a:off x="4281107" y="3662059"/>
                <a:ext cx="1739900" cy="850900"/>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29" name="Rounded Rectangle 128"/>
              <p:cNvSpPr/>
              <p:nvPr/>
            </p:nvSpPr>
            <p:spPr>
              <a:xfrm>
                <a:off x="4281107" y="4695959"/>
                <a:ext cx="1739900" cy="850900"/>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30" name="Rounded Rectangle 129"/>
              <p:cNvSpPr/>
              <p:nvPr/>
            </p:nvSpPr>
            <p:spPr>
              <a:xfrm>
                <a:off x="4281107" y="5723367"/>
                <a:ext cx="1739900" cy="850900"/>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grpSp>
        <p:grpSp>
          <p:nvGrpSpPr>
            <p:cNvPr id="124" name="Group 123"/>
            <p:cNvGrpSpPr/>
            <p:nvPr/>
          </p:nvGrpSpPr>
          <p:grpSpPr>
            <a:xfrm>
              <a:off x="10942784" y="3862107"/>
              <a:ext cx="415160" cy="2062976"/>
              <a:chOff x="6021007" y="4087509"/>
              <a:chExt cx="415160" cy="2062976"/>
            </a:xfrm>
          </p:grpSpPr>
          <p:cxnSp>
            <p:nvCxnSpPr>
              <p:cNvPr id="125" name="Elbow Connector 124"/>
              <p:cNvCxnSpPr/>
              <p:nvPr/>
            </p:nvCxnSpPr>
            <p:spPr>
              <a:xfrm>
                <a:off x="6021007" y="4087509"/>
                <a:ext cx="4636" cy="2062976"/>
              </a:xfrm>
              <a:prstGeom prst="bentConnector3">
                <a:avLst>
                  <a:gd name="adj1" fmla="val 7384784"/>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26" name="Straight Arrow Connector 125"/>
              <p:cNvCxnSpPr>
                <a:stCxn id="127" idx="3"/>
              </p:cNvCxnSpPr>
              <p:nvPr/>
            </p:nvCxnSpPr>
            <p:spPr>
              <a:xfrm flipH="1">
                <a:off x="6025645" y="5118687"/>
                <a:ext cx="410522" cy="43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grpSp>
    </p:spTree>
    <p:extLst>
      <p:ext uri="{BB962C8B-B14F-4D97-AF65-F5344CB8AC3E}">
        <p14:creationId xmlns:p14="http://schemas.microsoft.com/office/powerpoint/2010/main" val="122215696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00151"/>
            <a:ext cx="4668982" cy="3394472"/>
          </a:xfrm>
        </p:spPr>
        <p:txBody>
          <a:bodyPr>
            <a:normAutofit fontScale="85000" lnSpcReduction="20000"/>
          </a:bodyPr>
          <a:lstStyle/>
          <a:p>
            <a:r>
              <a:rPr lang="en-US" dirty="0" err="1" smtClean="0"/>
              <a:t>MongoDBaaS</a:t>
            </a:r>
            <a:r>
              <a:rPr lang="en-US" dirty="0" smtClean="0"/>
              <a:t> deployment on </a:t>
            </a:r>
            <a:r>
              <a:rPr lang="en-US" b="1" dirty="0" smtClean="0"/>
              <a:t>three physical</a:t>
            </a:r>
            <a:r>
              <a:rPr lang="en-US" dirty="0" smtClean="0"/>
              <a:t> servers.</a:t>
            </a:r>
          </a:p>
          <a:p>
            <a:endParaRPr lang="en-US" dirty="0" smtClean="0"/>
          </a:p>
          <a:p>
            <a:r>
              <a:rPr lang="en-US" dirty="0" smtClean="0"/>
              <a:t>3 shards each one with 3 nodes. </a:t>
            </a:r>
            <a:r>
              <a:rPr lang="en-US" dirty="0" err="1" smtClean="0"/>
              <a:t>WiredTiger</a:t>
            </a:r>
            <a:r>
              <a:rPr lang="en-US" dirty="0" smtClean="0"/>
              <a:t> as storage engine.</a:t>
            </a:r>
          </a:p>
          <a:p>
            <a:r>
              <a:rPr lang="en-US" dirty="0" smtClean="0"/>
              <a:t>Each node on a virtual server having 2 x 2,5 </a:t>
            </a:r>
            <a:r>
              <a:rPr lang="en-US" dirty="0" err="1" smtClean="0"/>
              <a:t>Ghz</a:t>
            </a:r>
            <a:r>
              <a:rPr lang="en-US" dirty="0" smtClean="0"/>
              <a:t> cores and 8 GB RAM</a:t>
            </a:r>
            <a:r>
              <a:rPr lang="en-US" dirty="0">
                <a:solidFill>
                  <a:srgbClr val="FF0000"/>
                </a:solidFill>
              </a:rPr>
              <a:t>*</a:t>
            </a:r>
            <a:endParaRPr lang="en-US" dirty="0" smtClean="0"/>
          </a:p>
          <a:p>
            <a:r>
              <a:rPr lang="en-US" dirty="0" smtClean="0"/>
              <a:t>40 GB of independent storage for each </a:t>
            </a:r>
            <a:r>
              <a:rPr lang="en-US" dirty="0" err="1" smtClean="0"/>
              <a:t>mongod</a:t>
            </a:r>
            <a:r>
              <a:rPr lang="en-US" dirty="0" smtClean="0"/>
              <a:t> node.</a:t>
            </a:r>
          </a:p>
          <a:p>
            <a:pPr lvl="1"/>
            <a:r>
              <a:rPr lang="en-US" dirty="0" smtClean="0"/>
              <a:t>SSD are highly preferred due to high IOPS.</a:t>
            </a:r>
            <a:endParaRPr lang="is-IS" sz="825" dirty="0"/>
          </a:p>
          <a:p>
            <a:r>
              <a:rPr lang="is-IS" dirty="0" smtClean="0"/>
              <a:t>Sharding not used. Each database runs in an independent shard.</a:t>
            </a:r>
          </a:p>
          <a:p>
            <a:pPr lvl="1"/>
            <a:r>
              <a:rPr lang="is-IS" dirty="0" smtClean="0"/>
              <a:t>Resource isolation</a:t>
            </a:r>
          </a:p>
          <a:p>
            <a:pPr lvl="1"/>
            <a:r>
              <a:rPr lang="is-IS" dirty="0" smtClean="0"/>
              <a:t>Simplified administration</a:t>
            </a:r>
          </a:p>
          <a:p>
            <a:pPr lvl="1"/>
            <a:r>
              <a:rPr lang="is-IS" dirty="0" smtClean="0"/>
              <a:t>Faster deployment of new databases</a:t>
            </a:r>
          </a:p>
          <a:p>
            <a:pPr marL="342882" lvl="1" indent="0">
              <a:buNone/>
            </a:pPr>
            <a:endParaRPr lang="en-US" dirty="0" smtClean="0"/>
          </a:p>
          <a:p>
            <a:pPr marL="0" indent="0">
              <a:buNone/>
            </a:pPr>
            <a:r>
              <a:rPr lang="en-US" sz="900" dirty="0">
                <a:solidFill>
                  <a:srgbClr val="FF0000"/>
                </a:solidFill>
              </a:rPr>
              <a:t>* RAM/CPU calculations could be different for each application, further details required.</a:t>
            </a:r>
            <a:endParaRPr lang="is-IS" sz="900" dirty="0">
              <a:solidFill>
                <a:srgbClr val="FF0000"/>
              </a:solidFill>
            </a:endParaRPr>
          </a:p>
        </p:txBody>
      </p:sp>
      <p:grpSp>
        <p:nvGrpSpPr>
          <p:cNvPr id="47" name="Group 46"/>
          <p:cNvGrpSpPr/>
          <p:nvPr/>
        </p:nvGrpSpPr>
        <p:grpSpPr>
          <a:xfrm>
            <a:off x="5539592" y="948424"/>
            <a:ext cx="860655" cy="472229"/>
            <a:chOff x="3044507" y="786012"/>
            <a:chExt cx="8465306" cy="850900"/>
          </a:xfrm>
        </p:grpSpPr>
        <p:sp>
          <p:nvSpPr>
            <p:cNvPr id="11" name="Rounded Rectangle 10"/>
            <p:cNvSpPr/>
            <p:nvPr/>
          </p:nvSpPr>
          <p:spPr>
            <a:xfrm>
              <a:off x="3044507" y="786012"/>
              <a:ext cx="8465306" cy="850900"/>
            </a:xfrm>
            <a:prstGeom prst="roundRect">
              <a:avLst/>
            </a:prstGeom>
            <a:noFill/>
            <a:ln>
              <a:solidFill>
                <a:schemeClr val="tx1"/>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smtClean="0">
                  <a:ln>
                    <a:solidFill>
                      <a:prstClr val="black"/>
                    </a:solidFill>
                  </a:ln>
                  <a:solidFill>
                    <a:prstClr val="black"/>
                  </a:solidFill>
                </a:rPr>
                <a:t>x</a:t>
              </a:r>
              <a:endParaRPr lang="en-US" sz="1050" dirty="0">
                <a:ln>
                  <a:solidFill>
                    <a:prstClr val="black"/>
                  </a:solidFill>
                </a:ln>
                <a:solidFill>
                  <a:prstClr val="black"/>
                </a:solidFill>
              </a:endParaRPr>
            </a:p>
            <a:p>
              <a:pPr algn="ctr" defTabSz="342884"/>
              <a:endParaRPr lang="en-US" sz="1350" dirty="0">
                <a:ln>
                  <a:solidFill>
                    <a:prstClr val="black"/>
                  </a:solidFill>
                </a:ln>
                <a:solidFill>
                  <a:prstClr val="black"/>
                </a:solidFill>
              </a:endParaRPr>
            </a:p>
          </p:txBody>
        </p:sp>
        <p:sp>
          <p:nvSpPr>
            <p:cNvPr id="31" name="Rounded Rectangle 30"/>
            <p:cNvSpPr/>
            <p:nvPr/>
          </p:nvSpPr>
          <p:spPr>
            <a:xfrm>
              <a:off x="4734234" y="1232246"/>
              <a:ext cx="5085852" cy="404666"/>
            </a:xfrm>
            <a:prstGeom prst="roundRect">
              <a:avLst/>
            </a:prstGeom>
            <a:ln/>
          </p:spPr>
          <p:style>
            <a:lnRef idx="2">
              <a:schemeClr val="accent5"/>
            </a:lnRef>
            <a:fillRef idx="1">
              <a:schemeClr val="lt1"/>
            </a:fillRef>
            <a:effectRef idx="0">
              <a:schemeClr val="accent5"/>
            </a:effectRef>
            <a:fontRef idx="minor">
              <a:schemeClr val="dk1"/>
            </a:fontRef>
          </p:style>
          <p:txBody>
            <a:bodyPr lIns="68569" tIns="68569" rIns="68569" bIns="68569" rtlCol="0" anchor="ctr" anchorCtr="0">
              <a:noAutofit/>
            </a:bodyPr>
            <a:lstStyle/>
            <a:p>
              <a:pPr algn="ctr" defTabSz="342884"/>
              <a:r>
                <a:rPr lang="en-US" sz="1050" dirty="0">
                  <a:ln>
                    <a:solidFill>
                      <a:srgbClr val="416A20"/>
                    </a:solidFill>
                  </a:ln>
                  <a:solidFill>
                    <a:srgbClr val="416A20"/>
                  </a:solidFill>
                </a:rPr>
                <a:t>Driver</a:t>
              </a:r>
            </a:p>
          </p:txBody>
        </p:sp>
      </p:grpSp>
      <p:cxnSp>
        <p:nvCxnSpPr>
          <p:cNvPr id="76" name="Straight Arrow Connector 75"/>
          <p:cNvCxnSpPr>
            <a:stCxn id="68" idx="2"/>
            <a:endCxn id="110" idx="0"/>
          </p:cNvCxnSpPr>
          <p:nvPr/>
        </p:nvCxnSpPr>
        <p:spPr>
          <a:xfrm>
            <a:off x="6960367" y="1420653"/>
            <a:ext cx="573172" cy="37208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3" name="Straight Arrow Connector 12"/>
          <p:cNvCxnSpPr>
            <a:stCxn id="11" idx="2"/>
            <a:endCxn id="107" idx="0"/>
          </p:cNvCxnSpPr>
          <p:nvPr/>
        </p:nvCxnSpPr>
        <p:spPr>
          <a:xfrm>
            <a:off x="5969920" y="1420653"/>
            <a:ext cx="431144" cy="38681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nvGrpSpPr>
          <p:cNvPr id="64" name="Group 63"/>
          <p:cNvGrpSpPr/>
          <p:nvPr/>
        </p:nvGrpSpPr>
        <p:grpSpPr>
          <a:xfrm>
            <a:off x="6530039" y="948424"/>
            <a:ext cx="860655" cy="472229"/>
            <a:chOff x="3044507" y="786012"/>
            <a:chExt cx="8465306" cy="850900"/>
          </a:xfrm>
        </p:grpSpPr>
        <p:sp>
          <p:nvSpPr>
            <p:cNvPr id="67" name="Rounded Rectangle 66"/>
            <p:cNvSpPr/>
            <p:nvPr/>
          </p:nvSpPr>
          <p:spPr>
            <a:xfrm>
              <a:off x="3044507" y="786012"/>
              <a:ext cx="8465306" cy="850900"/>
            </a:xfrm>
            <a:prstGeom prst="roundRect">
              <a:avLst/>
            </a:prstGeom>
            <a:noFill/>
            <a:ln>
              <a:solidFill>
                <a:schemeClr val="tx1"/>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smtClean="0">
                  <a:ln>
                    <a:solidFill>
                      <a:prstClr val="black"/>
                    </a:solidFill>
                  </a:ln>
                  <a:solidFill>
                    <a:prstClr val="black"/>
                  </a:solidFill>
                </a:rPr>
                <a:t>y</a:t>
              </a:r>
              <a:endParaRPr lang="en-US" sz="1050" dirty="0">
                <a:ln>
                  <a:solidFill>
                    <a:prstClr val="black"/>
                  </a:solidFill>
                </a:ln>
                <a:solidFill>
                  <a:prstClr val="black"/>
                </a:solidFill>
              </a:endParaRPr>
            </a:p>
            <a:p>
              <a:pPr algn="ctr" defTabSz="342884"/>
              <a:endParaRPr lang="en-US" sz="1350" dirty="0">
                <a:ln>
                  <a:solidFill>
                    <a:prstClr val="black"/>
                  </a:solidFill>
                </a:ln>
                <a:solidFill>
                  <a:prstClr val="black"/>
                </a:solidFill>
              </a:endParaRPr>
            </a:p>
          </p:txBody>
        </p:sp>
        <p:sp>
          <p:nvSpPr>
            <p:cNvPr id="68" name="Rounded Rectangle 67"/>
            <p:cNvSpPr/>
            <p:nvPr/>
          </p:nvSpPr>
          <p:spPr>
            <a:xfrm>
              <a:off x="4734234" y="1232246"/>
              <a:ext cx="5085852" cy="404666"/>
            </a:xfrm>
            <a:prstGeom prst="roundRect">
              <a:avLst/>
            </a:prstGeom>
            <a:ln/>
          </p:spPr>
          <p:style>
            <a:lnRef idx="2">
              <a:schemeClr val="accent5"/>
            </a:lnRef>
            <a:fillRef idx="1">
              <a:schemeClr val="lt1"/>
            </a:fillRef>
            <a:effectRef idx="0">
              <a:schemeClr val="accent5"/>
            </a:effectRef>
            <a:fontRef idx="minor">
              <a:schemeClr val="dk1"/>
            </a:fontRef>
          </p:style>
          <p:txBody>
            <a:bodyPr lIns="68569" tIns="68569" rIns="68569" bIns="68569" rtlCol="0" anchor="ctr" anchorCtr="0">
              <a:noAutofit/>
            </a:bodyPr>
            <a:lstStyle/>
            <a:p>
              <a:pPr algn="ctr" defTabSz="342884"/>
              <a:r>
                <a:rPr lang="en-US" sz="1050" dirty="0">
                  <a:ln>
                    <a:solidFill>
                      <a:srgbClr val="416A20"/>
                    </a:solidFill>
                  </a:ln>
                  <a:solidFill>
                    <a:srgbClr val="416A20"/>
                  </a:solidFill>
                </a:rPr>
                <a:t>Driver</a:t>
              </a:r>
            </a:p>
          </p:txBody>
        </p:sp>
      </p:grpSp>
      <p:grpSp>
        <p:nvGrpSpPr>
          <p:cNvPr id="69" name="Group 68"/>
          <p:cNvGrpSpPr/>
          <p:nvPr/>
        </p:nvGrpSpPr>
        <p:grpSpPr>
          <a:xfrm>
            <a:off x="7533539" y="963389"/>
            <a:ext cx="860655" cy="472229"/>
            <a:chOff x="3044507" y="786012"/>
            <a:chExt cx="8465306" cy="850900"/>
          </a:xfrm>
        </p:grpSpPr>
        <p:sp>
          <p:nvSpPr>
            <p:cNvPr id="70" name="Rounded Rectangle 69"/>
            <p:cNvSpPr/>
            <p:nvPr/>
          </p:nvSpPr>
          <p:spPr>
            <a:xfrm>
              <a:off x="3044507" y="786012"/>
              <a:ext cx="8465306" cy="850900"/>
            </a:xfrm>
            <a:prstGeom prst="roundRect">
              <a:avLst/>
            </a:prstGeom>
            <a:noFill/>
            <a:ln>
              <a:solidFill>
                <a:schemeClr val="tx1"/>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smtClean="0">
                  <a:ln>
                    <a:solidFill>
                      <a:prstClr val="black"/>
                    </a:solidFill>
                  </a:ln>
                  <a:solidFill>
                    <a:prstClr val="black"/>
                  </a:solidFill>
                </a:rPr>
                <a:t>z</a:t>
              </a:r>
              <a:endParaRPr lang="en-US" sz="1050" dirty="0">
                <a:ln>
                  <a:solidFill>
                    <a:prstClr val="black"/>
                  </a:solidFill>
                </a:ln>
                <a:solidFill>
                  <a:prstClr val="black"/>
                </a:solidFill>
              </a:endParaRPr>
            </a:p>
            <a:p>
              <a:pPr algn="ctr" defTabSz="342884"/>
              <a:endParaRPr lang="en-US" sz="1350" dirty="0">
                <a:ln>
                  <a:solidFill>
                    <a:prstClr val="black"/>
                  </a:solidFill>
                </a:ln>
                <a:solidFill>
                  <a:prstClr val="black"/>
                </a:solidFill>
              </a:endParaRPr>
            </a:p>
          </p:txBody>
        </p:sp>
        <p:sp>
          <p:nvSpPr>
            <p:cNvPr id="71" name="Rounded Rectangle 70"/>
            <p:cNvSpPr/>
            <p:nvPr/>
          </p:nvSpPr>
          <p:spPr>
            <a:xfrm>
              <a:off x="4734234" y="1232246"/>
              <a:ext cx="5085852" cy="404666"/>
            </a:xfrm>
            <a:prstGeom prst="roundRect">
              <a:avLst/>
            </a:prstGeom>
            <a:ln/>
          </p:spPr>
          <p:style>
            <a:lnRef idx="2">
              <a:schemeClr val="accent5"/>
            </a:lnRef>
            <a:fillRef idx="1">
              <a:schemeClr val="lt1"/>
            </a:fillRef>
            <a:effectRef idx="0">
              <a:schemeClr val="accent5"/>
            </a:effectRef>
            <a:fontRef idx="minor">
              <a:schemeClr val="dk1"/>
            </a:fontRef>
          </p:style>
          <p:txBody>
            <a:bodyPr lIns="68569" tIns="68569" rIns="68569" bIns="68569" rtlCol="0" anchor="ctr" anchorCtr="0">
              <a:noAutofit/>
            </a:bodyPr>
            <a:lstStyle/>
            <a:p>
              <a:pPr algn="ctr" defTabSz="342884"/>
              <a:r>
                <a:rPr lang="en-US" sz="1050" dirty="0">
                  <a:ln>
                    <a:solidFill>
                      <a:srgbClr val="416A20"/>
                    </a:solidFill>
                  </a:ln>
                  <a:solidFill>
                    <a:srgbClr val="416A20"/>
                  </a:solidFill>
                </a:rPr>
                <a:t>Driver</a:t>
              </a:r>
            </a:p>
          </p:txBody>
        </p:sp>
      </p:grpSp>
      <p:cxnSp>
        <p:nvCxnSpPr>
          <p:cNvPr id="72" name="Straight Arrow Connector 71"/>
          <p:cNvCxnSpPr>
            <a:stCxn id="70" idx="2"/>
            <a:endCxn id="107" idx="0"/>
          </p:cNvCxnSpPr>
          <p:nvPr/>
        </p:nvCxnSpPr>
        <p:spPr>
          <a:xfrm flipH="1">
            <a:off x="6401064" y="1435618"/>
            <a:ext cx="1562802" cy="37184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6" name="Straight Connector 105"/>
          <p:cNvCxnSpPr>
            <a:stCxn id="107" idx="3"/>
            <a:endCxn id="114" idx="1"/>
          </p:cNvCxnSpPr>
          <p:nvPr/>
        </p:nvCxnSpPr>
        <p:spPr>
          <a:xfrm flipV="1">
            <a:off x="6832208" y="1987330"/>
            <a:ext cx="1445888" cy="524"/>
          </a:xfrm>
          <a:prstGeom prst="line">
            <a:avLst/>
          </a:prstGeom>
        </p:spPr>
        <p:style>
          <a:lnRef idx="2">
            <a:schemeClr val="dk1"/>
          </a:lnRef>
          <a:fillRef idx="0">
            <a:schemeClr val="dk1"/>
          </a:fillRef>
          <a:effectRef idx="1">
            <a:schemeClr val="dk1"/>
          </a:effectRef>
          <a:fontRef idx="minor">
            <a:schemeClr val="tx1"/>
          </a:fontRef>
        </p:style>
      </p:cxnSp>
      <p:sp>
        <p:nvSpPr>
          <p:cNvPr id="107" name="Rounded Rectangle 106"/>
          <p:cNvSpPr/>
          <p:nvPr/>
        </p:nvSpPr>
        <p:spPr>
          <a:xfrm>
            <a:off x="5969920" y="1807463"/>
            <a:ext cx="862289" cy="360783"/>
          </a:xfrm>
          <a:prstGeom prst="roundRect">
            <a:avLst/>
          </a:prstGeom>
          <a:solidFill>
            <a:srgbClr val="2798A9"/>
          </a:solidFill>
          <a:ln>
            <a:solidFill>
              <a:srgbClr val="1D7886"/>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a:solidFill>
                  <a:prstClr val="white"/>
                </a:solidFill>
              </a:rPr>
              <a:t>mongos</a:t>
            </a:r>
          </a:p>
          <a:p>
            <a:pPr algn="ctr" defTabSz="342884"/>
            <a:r>
              <a:rPr lang="en-US" sz="1050" dirty="0">
                <a:solidFill>
                  <a:prstClr val="white"/>
                </a:solidFill>
              </a:rPr>
              <a:t>27017</a:t>
            </a:r>
          </a:p>
        </p:txBody>
      </p:sp>
      <p:cxnSp>
        <p:nvCxnSpPr>
          <p:cNvPr id="108" name="Straight Arrow Connector 32"/>
          <p:cNvCxnSpPr>
            <a:stCxn id="134" idx="0"/>
          </p:cNvCxnSpPr>
          <p:nvPr/>
        </p:nvCxnSpPr>
        <p:spPr>
          <a:xfrm rot="16200000" flipH="1">
            <a:off x="6773926" y="1217251"/>
            <a:ext cx="1517" cy="2649517"/>
          </a:xfrm>
          <a:prstGeom prst="bentConnector3">
            <a:avLst>
              <a:gd name="adj1" fmla="val -11305638"/>
            </a:avLst>
          </a:prstGeom>
          <a:ln>
            <a:headEnd type="arrow"/>
            <a:tailEnd type="arrow"/>
          </a:ln>
        </p:spPr>
        <p:style>
          <a:lnRef idx="3">
            <a:schemeClr val="dk1"/>
          </a:lnRef>
          <a:fillRef idx="0">
            <a:schemeClr val="dk1"/>
          </a:fillRef>
          <a:effectRef idx="2">
            <a:schemeClr val="dk1"/>
          </a:effectRef>
          <a:fontRef idx="minor">
            <a:schemeClr val="tx1"/>
          </a:fontRef>
        </p:style>
      </p:cxnSp>
      <p:cxnSp>
        <p:nvCxnSpPr>
          <p:cNvPr id="109" name="Straight Connector 108"/>
          <p:cNvCxnSpPr>
            <a:stCxn id="107" idx="2"/>
          </p:cNvCxnSpPr>
          <p:nvPr/>
        </p:nvCxnSpPr>
        <p:spPr>
          <a:xfrm>
            <a:off x="6401064" y="2168246"/>
            <a:ext cx="0" cy="188310"/>
          </a:xfrm>
          <a:prstGeom prst="line">
            <a:avLst/>
          </a:prstGeom>
        </p:spPr>
        <p:style>
          <a:lnRef idx="3">
            <a:schemeClr val="dk1"/>
          </a:lnRef>
          <a:fillRef idx="0">
            <a:schemeClr val="dk1"/>
          </a:fillRef>
          <a:effectRef idx="2">
            <a:schemeClr val="dk1"/>
          </a:effectRef>
          <a:fontRef idx="minor">
            <a:schemeClr val="tx1"/>
          </a:fontRef>
        </p:style>
      </p:cxnSp>
      <p:sp>
        <p:nvSpPr>
          <p:cNvPr id="110" name="Rounded Rectangle 109"/>
          <p:cNvSpPr/>
          <p:nvPr/>
        </p:nvSpPr>
        <p:spPr>
          <a:xfrm>
            <a:off x="7083781" y="1792738"/>
            <a:ext cx="899515" cy="360783"/>
          </a:xfrm>
          <a:prstGeom prst="roundRect">
            <a:avLst/>
          </a:prstGeom>
          <a:solidFill>
            <a:srgbClr val="2798A9"/>
          </a:solidFill>
          <a:ln>
            <a:solidFill>
              <a:srgbClr val="1D7886"/>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a:solidFill>
                  <a:prstClr val="white"/>
                </a:solidFill>
              </a:rPr>
              <a:t>mongos</a:t>
            </a:r>
          </a:p>
          <a:p>
            <a:pPr algn="ctr" defTabSz="342884"/>
            <a:r>
              <a:rPr lang="en-US" sz="1050" dirty="0">
                <a:solidFill>
                  <a:prstClr val="white"/>
                </a:solidFill>
              </a:rPr>
              <a:t>27017</a:t>
            </a:r>
          </a:p>
        </p:txBody>
      </p:sp>
      <p:cxnSp>
        <p:nvCxnSpPr>
          <p:cNvPr id="111" name="Straight Arrow Connector 110"/>
          <p:cNvCxnSpPr>
            <a:stCxn id="31" idx="2"/>
            <a:endCxn id="110" idx="0"/>
          </p:cNvCxnSpPr>
          <p:nvPr/>
        </p:nvCxnSpPr>
        <p:spPr>
          <a:xfrm>
            <a:off x="5969920" y="1420653"/>
            <a:ext cx="1563619" cy="372085"/>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12" name="Straight Connector 111"/>
          <p:cNvCxnSpPr>
            <a:stCxn id="110" idx="2"/>
          </p:cNvCxnSpPr>
          <p:nvPr/>
        </p:nvCxnSpPr>
        <p:spPr>
          <a:xfrm>
            <a:off x="7533539" y="2153521"/>
            <a:ext cx="0" cy="203035"/>
          </a:xfrm>
          <a:prstGeom prst="line">
            <a:avLst/>
          </a:prstGeom>
        </p:spPr>
        <p:style>
          <a:lnRef idx="3">
            <a:schemeClr val="dk1"/>
          </a:lnRef>
          <a:fillRef idx="0">
            <a:schemeClr val="dk1"/>
          </a:fillRef>
          <a:effectRef idx="2">
            <a:schemeClr val="dk1"/>
          </a:effectRef>
          <a:fontRef idx="minor">
            <a:schemeClr val="tx1"/>
          </a:fontRef>
        </p:style>
      </p:cxnSp>
      <p:sp>
        <p:nvSpPr>
          <p:cNvPr id="113" name="Rounded Rectangle 112"/>
          <p:cNvSpPr/>
          <p:nvPr/>
        </p:nvSpPr>
        <p:spPr>
          <a:xfrm>
            <a:off x="8278096" y="2026964"/>
            <a:ext cx="662188" cy="282563"/>
          </a:xfrm>
          <a:prstGeom prst="roundRect">
            <a:avLst/>
          </a:prstGeom>
          <a:solidFill>
            <a:srgbClr val="F1831E"/>
          </a:solidFill>
          <a:ln>
            <a:solidFill>
              <a:srgbClr val="8B5B17"/>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900" dirty="0" err="1">
                <a:solidFill>
                  <a:prstClr val="white"/>
                </a:solidFill>
              </a:rPr>
              <a:t>config</a:t>
            </a:r>
            <a:endParaRPr lang="en-US" sz="900" dirty="0">
              <a:solidFill>
                <a:prstClr val="white"/>
              </a:solidFill>
            </a:endParaRPr>
          </a:p>
          <a:p>
            <a:pPr algn="ctr" defTabSz="342884"/>
            <a:r>
              <a:rPr lang="en-US" sz="900" dirty="0">
                <a:solidFill>
                  <a:prstClr val="white"/>
                </a:solidFill>
              </a:rPr>
              <a:t>27019</a:t>
            </a:r>
          </a:p>
        </p:txBody>
      </p:sp>
      <p:sp>
        <p:nvSpPr>
          <p:cNvPr id="114" name="Rounded Rectangle 113"/>
          <p:cNvSpPr/>
          <p:nvPr/>
        </p:nvSpPr>
        <p:spPr>
          <a:xfrm>
            <a:off x="8278096" y="1846048"/>
            <a:ext cx="662188" cy="282563"/>
          </a:xfrm>
          <a:prstGeom prst="roundRect">
            <a:avLst/>
          </a:prstGeom>
          <a:solidFill>
            <a:srgbClr val="F1831E"/>
          </a:solidFill>
          <a:ln>
            <a:solidFill>
              <a:srgbClr val="8B5B17"/>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900" dirty="0" err="1">
                <a:solidFill>
                  <a:prstClr val="white"/>
                </a:solidFill>
              </a:rPr>
              <a:t>config</a:t>
            </a:r>
            <a:endParaRPr lang="en-US" sz="900" dirty="0">
              <a:solidFill>
                <a:prstClr val="white"/>
              </a:solidFill>
            </a:endParaRPr>
          </a:p>
          <a:p>
            <a:pPr algn="ctr" defTabSz="342884"/>
            <a:r>
              <a:rPr lang="en-US" sz="900" dirty="0">
                <a:solidFill>
                  <a:prstClr val="white"/>
                </a:solidFill>
              </a:rPr>
              <a:t>27019</a:t>
            </a:r>
          </a:p>
        </p:txBody>
      </p:sp>
      <p:sp>
        <p:nvSpPr>
          <p:cNvPr id="115" name="Rounded Rectangle 114"/>
          <p:cNvSpPr/>
          <p:nvPr/>
        </p:nvSpPr>
        <p:spPr>
          <a:xfrm>
            <a:off x="8278096" y="1664609"/>
            <a:ext cx="662188" cy="282563"/>
          </a:xfrm>
          <a:prstGeom prst="roundRect">
            <a:avLst/>
          </a:prstGeom>
          <a:solidFill>
            <a:srgbClr val="F1831E"/>
          </a:solidFill>
          <a:ln>
            <a:solidFill>
              <a:srgbClr val="8B5B17"/>
            </a:soli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900" dirty="0" err="1">
                <a:solidFill>
                  <a:prstClr val="white"/>
                </a:solidFill>
              </a:rPr>
              <a:t>config</a:t>
            </a:r>
            <a:endParaRPr lang="en-US" sz="900" dirty="0">
              <a:solidFill>
                <a:prstClr val="white"/>
              </a:solidFill>
            </a:endParaRPr>
          </a:p>
          <a:p>
            <a:pPr algn="ctr" defTabSz="342884"/>
            <a:r>
              <a:rPr lang="en-US" sz="900" dirty="0">
                <a:solidFill>
                  <a:prstClr val="white"/>
                </a:solidFill>
              </a:rPr>
              <a:t>27019</a:t>
            </a:r>
          </a:p>
        </p:txBody>
      </p:sp>
      <p:cxnSp>
        <p:nvCxnSpPr>
          <p:cNvPr id="116" name="Elbow Connector 115"/>
          <p:cNvCxnSpPr>
            <a:stCxn id="115" idx="3"/>
            <a:endCxn id="114" idx="3"/>
          </p:cNvCxnSpPr>
          <p:nvPr/>
        </p:nvCxnSpPr>
        <p:spPr>
          <a:xfrm>
            <a:off x="8940284" y="1805891"/>
            <a:ext cx="9525" cy="181439"/>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7" name="Elbow Connector 116"/>
          <p:cNvCxnSpPr>
            <a:stCxn id="115" idx="3"/>
            <a:endCxn id="113" idx="3"/>
          </p:cNvCxnSpPr>
          <p:nvPr/>
        </p:nvCxnSpPr>
        <p:spPr>
          <a:xfrm>
            <a:off x="8940284" y="1805891"/>
            <a:ext cx="9525" cy="362355"/>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8" name="Elbow Connector 117"/>
          <p:cNvCxnSpPr>
            <a:stCxn id="115" idx="1"/>
            <a:endCxn id="113" idx="1"/>
          </p:cNvCxnSpPr>
          <p:nvPr/>
        </p:nvCxnSpPr>
        <p:spPr>
          <a:xfrm rot="10800000" flipV="1">
            <a:off x="8278096" y="1805891"/>
            <a:ext cx="9525" cy="362355"/>
          </a:xfrm>
          <a:prstGeom prst="bentConnector3">
            <a:avLst>
              <a:gd name="adj1" fmla="val 1800000"/>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9" name="Straight Arrow Connector 118"/>
          <p:cNvCxnSpPr>
            <a:stCxn id="68" idx="2"/>
            <a:endCxn id="107" idx="0"/>
          </p:cNvCxnSpPr>
          <p:nvPr/>
        </p:nvCxnSpPr>
        <p:spPr>
          <a:xfrm flipH="1">
            <a:off x="6401064" y="1420653"/>
            <a:ext cx="559303" cy="38681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5" name="Rounded Rectangle 154"/>
          <p:cNvSpPr/>
          <p:nvPr/>
        </p:nvSpPr>
        <p:spPr>
          <a:xfrm>
            <a:off x="7253963" y="2545626"/>
            <a:ext cx="1008572" cy="1412215"/>
          </a:xfrm>
          <a:prstGeom prst="roundRect">
            <a:avLst/>
          </a:prstGeom>
          <a:ln/>
        </p:spPr>
        <p:style>
          <a:lnRef idx="1">
            <a:schemeClr val="accent1"/>
          </a:lnRef>
          <a:fillRef idx="3">
            <a:schemeClr val="accent1"/>
          </a:fillRef>
          <a:effectRef idx="2">
            <a:schemeClr val="accent1"/>
          </a:effectRef>
          <a:fontRef idx="minor">
            <a:schemeClr val="lt1"/>
          </a:fontRef>
        </p:style>
        <p:txBody>
          <a:bodyPr lIns="68569" tIns="68569" rIns="68569" bIns="68569" rtlCol="0" anchor="ctr" anchorCtr="0">
            <a:noAutofit/>
          </a:bodyPr>
          <a:lstStyle/>
          <a:p>
            <a:pPr algn="ctr" defTabSz="342884"/>
            <a:endParaRPr lang="en-US" sz="900">
              <a:solidFill>
                <a:srgbClr val="434343"/>
              </a:solidFill>
            </a:endParaRPr>
          </a:p>
        </p:txBody>
      </p:sp>
      <p:sp>
        <p:nvSpPr>
          <p:cNvPr id="134" name="Rounded Rectangle 133"/>
          <p:cNvSpPr/>
          <p:nvPr/>
        </p:nvSpPr>
        <p:spPr>
          <a:xfrm>
            <a:off x="4945641" y="2541251"/>
            <a:ext cx="1008572" cy="1412215"/>
          </a:xfrm>
          <a:prstGeom prst="roundRect">
            <a:avLst/>
          </a:prstGeom>
          <a:ln/>
        </p:spPr>
        <p:style>
          <a:lnRef idx="1">
            <a:schemeClr val="accent1"/>
          </a:lnRef>
          <a:fillRef idx="3">
            <a:schemeClr val="accent1"/>
          </a:fillRef>
          <a:effectRef idx="2">
            <a:schemeClr val="accent1"/>
          </a:effectRef>
          <a:fontRef idx="minor">
            <a:schemeClr val="lt1"/>
          </a:fontRef>
        </p:style>
        <p:txBody>
          <a:bodyPr lIns="68569" tIns="68569" rIns="68569" bIns="68569" rtlCol="0" anchor="ctr" anchorCtr="0">
            <a:noAutofit/>
          </a:bodyPr>
          <a:lstStyle/>
          <a:p>
            <a:pPr algn="ctr" defTabSz="342884"/>
            <a:endParaRPr lang="en-US" sz="900">
              <a:solidFill>
                <a:srgbClr val="434343"/>
              </a:solidFill>
            </a:endParaRPr>
          </a:p>
        </p:txBody>
      </p:sp>
      <p:sp>
        <p:nvSpPr>
          <p:cNvPr id="164" name="Rounded Rectangle 163"/>
          <p:cNvSpPr/>
          <p:nvPr/>
        </p:nvSpPr>
        <p:spPr>
          <a:xfrm>
            <a:off x="6114885" y="2543781"/>
            <a:ext cx="1008572" cy="1412215"/>
          </a:xfrm>
          <a:prstGeom prst="roundRect">
            <a:avLst/>
          </a:prstGeom>
          <a:ln/>
        </p:spPr>
        <p:style>
          <a:lnRef idx="1">
            <a:schemeClr val="accent1"/>
          </a:lnRef>
          <a:fillRef idx="3">
            <a:schemeClr val="accent1"/>
          </a:fillRef>
          <a:effectRef idx="2">
            <a:schemeClr val="accent1"/>
          </a:effectRef>
          <a:fontRef idx="minor">
            <a:schemeClr val="lt1"/>
          </a:fontRef>
        </p:style>
        <p:txBody>
          <a:bodyPr lIns="68569" tIns="68569" rIns="68569" bIns="68569" rtlCol="0" anchor="ctr" anchorCtr="0">
            <a:noAutofit/>
          </a:bodyPr>
          <a:lstStyle/>
          <a:p>
            <a:pPr algn="ctr" defTabSz="342884"/>
            <a:endParaRPr lang="en-US" sz="900">
              <a:solidFill>
                <a:srgbClr val="434343"/>
              </a:solidFill>
            </a:endParaRPr>
          </a:p>
        </p:txBody>
      </p:sp>
      <p:sp>
        <p:nvSpPr>
          <p:cNvPr id="168" name="Rounded Rectangle 167"/>
          <p:cNvSpPr/>
          <p:nvPr/>
        </p:nvSpPr>
        <p:spPr>
          <a:xfrm>
            <a:off x="5033180" y="3473052"/>
            <a:ext cx="4024229" cy="424188"/>
          </a:xfrm>
          <a:prstGeom prst="roundRect">
            <a:avLst/>
          </a:prstGeom>
          <a:gradFill flip="none" rotWithShape="1">
            <a:gsLst>
              <a:gs pos="0">
                <a:schemeClr val="accent4">
                  <a:tint val="100000"/>
                  <a:shade val="100000"/>
                  <a:satMod val="130000"/>
                  <a:alpha val="0"/>
                </a:schemeClr>
              </a:gs>
              <a:gs pos="100000">
                <a:schemeClr val="accent4">
                  <a:tint val="50000"/>
                  <a:shade val="100000"/>
                  <a:satMod val="350000"/>
                </a:schemeClr>
              </a:gs>
            </a:gsLst>
            <a:path path="rect">
              <a:fillToRect l="50000" t="50000" r="50000" b="50000"/>
            </a:path>
            <a:tileRect/>
          </a:gra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r" defTabSz="342884"/>
            <a:r>
              <a:rPr lang="en-US" sz="1050" dirty="0">
                <a:solidFill>
                  <a:srgbClr val="000000"/>
                </a:solidFill>
              </a:rPr>
              <a:t>Physical</a:t>
            </a:r>
          </a:p>
          <a:p>
            <a:pPr algn="r" defTabSz="342884"/>
            <a:r>
              <a:rPr lang="en-US" sz="1050" dirty="0">
                <a:solidFill>
                  <a:srgbClr val="000000"/>
                </a:solidFill>
              </a:rPr>
              <a:t>Server 3</a:t>
            </a:r>
          </a:p>
        </p:txBody>
      </p:sp>
      <p:sp>
        <p:nvSpPr>
          <p:cNvPr id="170" name="Rounded Rectangle 169"/>
          <p:cNvSpPr/>
          <p:nvPr/>
        </p:nvSpPr>
        <p:spPr>
          <a:xfrm>
            <a:off x="5033180" y="2606486"/>
            <a:ext cx="4024229" cy="424188"/>
          </a:xfrm>
          <a:prstGeom prst="roundRect">
            <a:avLst/>
          </a:prstGeom>
          <a:gradFill flip="none" rotWithShape="1">
            <a:gsLst>
              <a:gs pos="0">
                <a:schemeClr val="accent4">
                  <a:tint val="100000"/>
                  <a:shade val="100000"/>
                  <a:satMod val="130000"/>
                  <a:alpha val="0"/>
                </a:schemeClr>
              </a:gs>
              <a:gs pos="100000">
                <a:schemeClr val="accent4">
                  <a:tint val="50000"/>
                  <a:shade val="100000"/>
                  <a:satMod val="350000"/>
                </a:schemeClr>
              </a:gs>
            </a:gsLst>
            <a:path path="rect">
              <a:fillToRect l="50000" t="50000" r="50000" b="50000"/>
            </a:path>
            <a:tileRect/>
          </a:gra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r" defTabSz="342884"/>
            <a:r>
              <a:rPr lang="en-US" sz="1050" dirty="0">
                <a:solidFill>
                  <a:srgbClr val="000000"/>
                </a:solidFill>
              </a:rPr>
              <a:t>Physical</a:t>
            </a:r>
          </a:p>
          <a:p>
            <a:pPr algn="r" defTabSz="342884"/>
            <a:r>
              <a:rPr lang="en-US" sz="1050" dirty="0">
                <a:solidFill>
                  <a:srgbClr val="000000"/>
                </a:solidFill>
              </a:rPr>
              <a:t>Server 1</a:t>
            </a:r>
          </a:p>
        </p:txBody>
      </p:sp>
      <p:sp>
        <p:nvSpPr>
          <p:cNvPr id="169" name="Rounded Rectangle 168"/>
          <p:cNvSpPr/>
          <p:nvPr/>
        </p:nvSpPr>
        <p:spPr>
          <a:xfrm>
            <a:off x="5033180" y="3048864"/>
            <a:ext cx="4024229" cy="424188"/>
          </a:xfrm>
          <a:prstGeom prst="roundRect">
            <a:avLst/>
          </a:prstGeom>
          <a:gradFill flip="none" rotWithShape="1">
            <a:gsLst>
              <a:gs pos="0">
                <a:schemeClr val="accent4">
                  <a:tint val="100000"/>
                  <a:shade val="100000"/>
                  <a:satMod val="130000"/>
                  <a:alpha val="0"/>
                </a:schemeClr>
              </a:gs>
              <a:gs pos="100000">
                <a:schemeClr val="accent4">
                  <a:tint val="50000"/>
                  <a:shade val="100000"/>
                  <a:satMod val="350000"/>
                </a:schemeClr>
              </a:gs>
            </a:gsLst>
            <a:path path="rect">
              <a:fillToRect l="50000" t="50000" r="50000" b="50000"/>
            </a:path>
            <a:tileRect/>
          </a:gradFill>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r" defTabSz="342884"/>
            <a:r>
              <a:rPr lang="en-US" sz="1050" dirty="0">
                <a:solidFill>
                  <a:srgbClr val="000000"/>
                </a:solidFill>
              </a:rPr>
              <a:t>Physical</a:t>
            </a:r>
          </a:p>
          <a:p>
            <a:pPr algn="r" defTabSz="342884"/>
            <a:r>
              <a:rPr lang="en-US" sz="1050" dirty="0">
                <a:solidFill>
                  <a:srgbClr val="000000"/>
                </a:solidFill>
              </a:rPr>
              <a:t>Server 2</a:t>
            </a:r>
          </a:p>
        </p:txBody>
      </p:sp>
      <p:sp>
        <p:nvSpPr>
          <p:cNvPr id="135" name="Rounded Rectangle 134"/>
          <p:cNvSpPr/>
          <p:nvPr/>
        </p:nvSpPr>
        <p:spPr>
          <a:xfrm>
            <a:off x="5108732" y="2639951"/>
            <a:ext cx="682604" cy="357426"/>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36" name="Rounded Rectangle 135"/>
          <p:cNvSpPr/>
          <p:nvPr/>
        </p:nvSpPr>
        <p:spPr>
          <a:xfrm>
            <a:off x="5108732" y="3074248"/>
            <a:ext cx="682604" cy="357426"/>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37" name="Rounded Rectangle 136"/>
          <p:cNvSpPr/>
          <p:nvPr/>
        </p:nvSpPr>
        <p:spPr>
          <a:xfrm>
            <a:off x="5108732" y="3505817"/>
            <a:ext cx="682604" cy="357426"/>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grpSp>
        <p:nvGrpSpPr>
          <p:cNvPr id="131" name="Group 130"/>
          <p:cNvGrpSpPr/>
          <p:nvPr/>
        </p:nvGrpSpPr>
        <p:grpSpPr>
          <a:xfrm>
            <a:off x="5791336" y="2814206"/>
            <a:ext cx="162878" cy="866566"/>
            <a:chOff x="6021007" y="4087509"/>
            <a:chExt cx="415160" cy="2062976"/>
          </a:xfrm>
        </p:grpSpPr>
        <p:cxnSp>
          <p:nvCxnSpPr>
            <p:cNvPr id="132" name="Elbow Connector 131"/>
            <p:cNvCxnSpPr/>
            <p:nvPr/>
          </p:nvCxnSpPr>
          <p:spPr>
            <a:xfrm>
              <a:off x="6021007" y="4087509"/>
              <a:ext cx="4636" cy="2062976"/>
            </a:xfrm>
            <a:prstGeom prst="bentConnector3">
              <a:avLst>
                <a:gd name="adj1" fmla="val 7384784"/>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33" name="Straight Arrow Connector 132"/>
            <p:cNvCxnSpPr>
              <a:stCxn id="134" idx="3"/>
            </p:cNvCxnSpPr>
            <p:nvPr/>
          </p:nvCxnSpPr>
          <p:spPr>
            <a:xfrm flipH="1">
              <a:off x="6025645" y="5118687"/>
              <a:ext cx="410522" cy="43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cxnSp>
        <p:nvCxnSpPr>
          <p:cNvPr id="138" name="Straight Arrow Connector 137"/>
          <p:cNvCxnSpPr>
            <a:stCxn id="70" idx="2"/>
            <a:endCxn id="110" idx="0"/>
          </p:cNvCxnSpPr>
          <p:nvPr/>
        </p:nvCxnSpPr>
        <p:spPr>
          <a:xfrm flipH="1">
            <a:off x="7533538" y="1435618"/>
            <a:ext cx="430328" cy="35712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48" name="Straight Arrow Connector 147"/>
          <p:cNvCxnSpPr/>
          <p:nvPr/>
        </p:nvCxnSpPr>
        <p:spPr>
          <a:xfrm>
            <a:off x="6960366" y="2356555"/>
            <a:ext cx="0" cy="187226"/>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56" name="Rounded Rectangle 155"/>
          <p:cNvSpPr/>
          <p:nvPr/>
        </p:nvSpPr>
        <p:spPr>
          <a:xfrm>
            <a:off x="7417054" y="2644326"/>
            <a:ext cx="682604" cy="357426"/>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57" name="Rounded Rectangle 156"/>
          <p:cNvSpPr/>
          <p:nvPr/>
        </p:nvSpPr>
        <p:spPr>
          <a:xfrm>
            <a:off x="7417054" y="3078623"/>
            <a:ext cx="682604" cy="357426"/>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58" name="Rounded Rectangle 157"/>
          <p:cNvSpPr/>
          <p:nvPr/>
        </p:nvSpPr>
        <p:spPr>
          <a:xfrm>
            <a:off x="7417054" y="3510191"/>
            <a:ext cx="682604" cy="357426"/>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grpSp>
        <p:nvGrpSpPr>
          <p:cNvPr id="152" name="Group 151"/>
          <p:cNvGrpSpPr/>
          <p:nvPr/>
        </p:nvGrpSpPr>
        <p:grpSpPr>
          <a:xfrm>
            <a:off x="8099658" y="2818581"/>
            <a:ext cx="162878" cy="866566"/>
            <a:chOff x="6021007" y="4087509"/>
            <a:chExt cx="415160" cy="2062976"/>
          </a:xfrm>
        </p:grpSpPr>
        <p:cxnSp>
          <p:nvCxnSpPr>
            <p:cNvPr id="153" name="Elbow Connector 152"/>
            <p:cNvCxnSpPr/>
            <p:nvPr/>
          </p:nvCxnSpPr>
          <p:spPr>
            <a:xfrm>
              <a:off x="6021007" y="4087509"/>
              <a:ext cx="4636" cy="2062976"/>
            </a:xfrm>
            <a:prstGeom prst="bentConnector3">
              <a:avLst>
                <a:gd name="adj1" fmla="val 7384784"/>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54" name="Straight Arrow Connector 153"/>
            <p:cNvCxnSpPr>
              <a:stCxn id="155" idx="3"/>
            </p:cNvCxnSpPr>
            <p:nvPr/>
          </p:nvCxnSpPr>
          <p:spPr>
            <a:xfrm flipH="1">
              <a:off x="6025645" y="5118687"/>
              <a:ext cx="410522" cy="43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165" name="Rounded Rectangle 164"/>
          <p:cNvSpPr/>
          <p:nvPr/>
        </p:nvSpPr>
        <p:spPr>
          <a:xfrm>
            <a:off x="6277976" y="2642482"/>
            <a:ext cx="682604" cy="357426"/>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66" name="Rounded Rectangle 165"/>
          <p:cNvSpPr/>
          <p:nvPr/>
        </p:nvSpPr>
        <p:spPr>
          <a:xfrm>
            <a:off x="6277976" y="3076778"/>
            <a:ext cx="682604" cy="357426"/>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sp>
        <p:nvSpPr>
          <p:cNvPr id="167" name="Rounded Rectangle 166"/>
          <p:cNvSpPr/>
          <p:nvPr/>
        </p:nvSpPr>
        <p:spPr>
          <a:xfrm>
            <a:off x="6277976" y="3508347"/>
            <a:ext cx="682604" cy="357426"/>
          </a:xfrm>
          <a:prstGeom prst="roundRect">
            <a:avLst/>
          </a:prstGeom>
          <a:ln/>
        </p:spPr>
        <p:style>
          <a:lnRef idx="1">
            <a:schemeClr val="accent4"/>
          </a:lnRef>
          <a:fillRef idx="3">
            <a:schemeClr val="accent4"/>
          </a:fillRef>
          <a:effectRef idx="2">
            <a:schemeClr val="accent4"/>
          </a:effectRef>
          <a:fontRef idx="minor">
            <a:schemeClr val="lt1"/>
          </a:fontRef>
        </p:style>
        <p:txBody>
          <a:bodyPr lIns="68569" tIns="68569" rIns="68569" bIns="68569" rtlCol="0" anchor="ctr" anchorCtr="0">
            <a:noAutofit/>
          </a:bodyPr>
          <a:lstStyle/>
          <a:p>
            <a:pPr algn="ctr" defTabSz="342884"/>
            <a:r>
              <a:rPr lang="en-US" sz="1050" dirty="0" err="1">
                <a:solidFill>
                  <a:prstClr val="white"/>
                </a:solidFill>
              </a:rPr>
              <a:t>mongod</a:t>
            </a:r>
            <a:endParaRPr lang="en-US" sz="1050" dirty="0">
              <a:solidFill>
                <a:prstClr val="white"/>
              </a:solidFill>
            </a:endParaRPr>
          </a:p>
          <a:p>
            <a:pPr algn="ctr" defTabSz="342884"/>
            <a:r>
              <a:rPr lang="en-US" sz="1050" dirty="0">
                <a:solidFill>
                  <a:prstClr val="white"/>
                </a:solidFill>
              </a:rPr>
              <a:t>27018</a:t>
            </a:r>
          </a:p>
        </p:txBody>
      </p:sp>
      <p:grpSp>
        <p:nvGrpSpPr>
          <p:cNvPr id="161" name="Group 160"/>
          <p:cNvGrpSpPr/>
          <p:nvPr/>
        </p:nvGrpSpPr>
        <p:grpSpPr>
          <a:xfrm>
            <a:off x="6960580" y="2816736"/>
            <a:ext cx="162878" cy="866566"/>
            <a:chOff x="6021007" y="4087509"/>
            <a:chExt cx="415160" cy="2062976"/>
          </a:xfrm>
        </p:grpSpPr>
        <p:cxnSp>
          <p:nvCxnSpPr>
            <p:cNvPr id="162" name="Elbow Connector 161"/>
            <p:cNvCxnSpPr/>
            <p:nvPr/>
          </p:nvCxnSpPr>
          <p:spPr>
            <a:xfrm>
              <a:off x="6021007" y="4087509"/>
              <a:ext cx="4636" cy="2062976"/>
            </a:xfrm>
            <a:prstGeom prst="bentConnector3">
              <a:avLst>
                <a:gd name="adj1" fmla="val 7384784"/>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63" name="Straight Arrow Connector 162"/>
            <p:cNvCxnSpPr>
              <a:stCxn id="164" idx="3"/>
            </p:cNvCxnSpPr>
            <p:nvPr/>
          </p:nvCxnSpPr>
          <p:spPr>
            <a:xfrm flipH="1">
              <a:off x="6025645" y="5118687"/>
              <a:ext cx="410522" cy="439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
        <p:nvSpPr>
          <p:cNvPr id="2" name="Title 1"/>
          <p:cNvSpPr>
            <a:spLocks noGrp="1"/>
          </p:cNvSpPr>
          <p:nvPr>
            <p:ph type="title"/>
          </p:nvPr>
        </p:nvSpPr>
        <p:spPr/>
        <p:txBody>
          <a:bodyPr>
            <a:normAutofit/>
          </a:bodyPr>
          <a:lstStyle/>
          <a:p>
            <a:r>
              <a:rPr lang="en-US" dirty="0" smtClean="0"/>
              <a:t>Recommended environment</a:t>
            </a:r>
            <a:endParaRPr lang="en-US" dirty="0"/>
          </a:p>
        </p:txBody>
      </p:sp>
    </p:spTree>
    <p:extLst>
      <p:ext uri="{BB962C8B-B14F-4D97-AF65-F5344CB8AC3E}">
        <p14:creationId xmlns:p14="http://schemas.microsoft.com/office/powerpoint/2010/main" val="11109442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recommendations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Reserve resources</a:t>
            </a:r>
          </a:p>
          <a:p>
            <a:pPr lvl="1"/>
            <a:r>
              <a:rPr lang="en-US" dirty="0" smtClean="0"/>
              <a:t>Databases are greedy processes. Use different servers to accommodate different processes.</a:t>
            </a:r>
          </a:p>
          <a:p>
            <a:pPr lvl="1"/>
            <a:r>
              <a:rPr lang="en-US" dirty="0" smtClean="0"/>
              <a:t>If the previous is not possible, use some kind of partitioning or virtualization to avoid complete cannibalization.</a:t>
            </a:r>
          </a:p>
          <a:p>
            <a:pPr lvl="2"/>
            <a:r>
              <a:rPr lang="en-US" dirty="0" smtClean="0"/>
              <a:t>Use the WT cache parameters accordingly to optimize the performance.</a:t>
            </a:r>
          </a:p>
          <a:p>
            <a:r>
              <a:rPr lang="en-US" dirty="0" smtClean="0"/>
              <a:t>Ensure high availability using odd number of processes</a:t>
            </a:r>
          </a:p>
          <a:p>
            <a:pPr lvl="1"/>
            <a:r>
              <a:rPr lang="en-US" dirty="0" smtClean="0">
                <a:sym typeface="Wingdings"/>
              </a:rPr>
              <a:t>Despite using 2 </a:t>
            </a:r>
            <a:r>
              <a:rPr lang="en-US" dirty="0" err="1" smtClean="0">
                <a:sym typeface="Wingdings"/>
              </a:rPr>
              <a:t>mongod</a:t>
            </a:r>
            <a:r>
              <a:rPr lang="en-US" dirty="0" smtClean="0">
                <a:sym typeface="Wingdings"/>
              </a:rPr>
              <a:t> + 1 arbiter is possible, this architecture is generally not acceptable</a:t>
            </a:r>
          </a:p>
          <a:p>
            <a:pPr lvl="2"/>
            <a:r>
              <a:rPr lang="en-US" dirty="0" smtClean="0">
                <a:sym typeface="Wingdings"/>
              </a:rPr>
              <a:t>It doesn’t guarantee data persistency in all possible failure scenarios.</a:t>
            </a:r>
          </a:p>
          <a:p>
            <a:pPr lvl="1"/>
            <a:r>
              <a:rPr lang="en-US" dirty="0" smtClean="0">
                <a:sym typeface="Wingdings"/>
              </a:rPr>
              <a:t>In case of 2 data centers deployments, 4 </a:t>
            </a:r>
            <a:r>
              <a:rPr lang="en-US" dirty="0" err="1" smtClean="0">
                <a:sym typeface="Wingdings"/>
              </a:rPr>
              <a:t>mongod</a:t>
            </a:r>
            <a:r>
              <a:rPr lang="en-US" dirty="0" smtClean="0">
                <a:sym typeface="Wingdings"/>
              </a:rPr>
              <a:t> + 1 arbiter is the recommended architecture</a:t>
            </a:r>
          </a:p>
          <a:p>
            <a:pPr lvl="2"/>
            <a:r>
              <a:rPr lang="en-US" dirty="0" smtClean="0">
                <a:sym typeface="Wingdings"/>
              </a:rPr>
              <a:t>Place the arbiter in a different availability zone to obtain automatic failover in all scenarios.</a:t>
            </a:r>
          </a:p>
          <a:p>
            <a:r>
              <a:rPr lang="en-US" dirty="0" smtClean="0"/>
              <a:t>Consider a </a:t>
            </a:r>
            <a:r>
              <a:rPr lang="en-US" dirty="0" err="1" smtClean="0"/>
              <a:t>MDaaS</a:t>
            </a:r>
            <a:r>
              <a:rPr lang="en-US" dirty="0" smtClean="0"/>
              <a:t> strategy for smaller applications that could benefice from common administration and security configurations</a:t>
            </a:r>
          </a:p>
          <a:p>
            <a:pPr lvl="1"/>
            <a:r>
              <a:rPr lang="en-US" dirty="0" smtClean="0"/>
              <a:t>A centralized point to operate all MongoDB deployments with the added value of very efficient HW use.</a:t>
            </a:r>
          </a:p>
          <a:p>
            <a:r>
              <a:rPr lang="en-US" dirty="0" smtClean="0"/>
              <a:t>Operate MongoDB deployments in your datacenter and in the Cloud from a single place: Ops Manager</a:t>
            </a:r>
          </a:p>
          <a:p>
            <a:pPr lvl="1"/>
            <a:r>
              <a:rPr lang="en-US" dirty="0" smtClean="0"/>
              <a:t>Ops Manager automate maintenance tasks and ease server monitoring </a:t>
            </a:r>
            <a:r>
              <a:rPr lang="en-US" smtClean="0"/>
              <a:t>and diagnose.</a:t>
            </a:r>
            <a:endParaRPr lang="en-US" dirty="0" smtClean="0"/>
          </a:p>
          <a:p>
            <a:pPr lvl="1"/>
            <a:r>
              <a:rPr lang="en-US" dirty="0" smtClean="0"/>
              <a:t>Ops Manager could handle efficiently backups adding point in time recovery</a:t>
            </a:r>
          </a:p>
        </p:txBody>
      </p:sp>
    </p:spTree>
    <p:extLst>
      <p:ext uri="{BB962C8B-B14F-4D97-AF65-F5344CB8AC3E}">
        <p14:creationId xmlns:p14="http://schemas.microsoft.com/office/powerpoint/2010/main" val="10007621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itle 3"/>
          <p:cNvSpPr>
            <a:spLocks noGrp="1"/>
          </p:cNvSpPr>
          <p:nvPr>
            <p:ph type="title"/>
          </p:nvPr>
        </p:nvSpPr>
        <p:spPr>
          <a:xfrm>
            <a:off x="89563" y="55198"/>
            <a:ext cx="8229600" cy="857250"/>
          </a:xfrm>
        </p:spPr>
        <p:txBody>
          <a:bodyPr anchor="b"/>
          <a:lstStyle/>
          <a:p>
            <a:pPr algn="l"/>
            <a:r>
              <a:rPr lang="en-US" dirty="0" smtClean="0">
                <a:solidFill>
                  <a:schemeClr val="tx2"/>
                </a:solidFill>
              </a:rPr>
              <a:t>Nexus Architecture</a:t>
            </a:r>
            <a:endParaRPr lang="en-US" sz="1800" spc="0" dirty="0">
              <a:solidFill>
                <a:schemeClr val="tx2"/>
              </a:solidFill>
              <a:latin typeface="+mn-lt"/>
            </a:endParaRPr>
          </a:p>
        </p:txBody>
      </p:sp>
      <p:grpSp>
        <p:nvGrpSpPr>
          <p:cNvPr id="33" name="Group 32"/>
          <p:cNvGrpSpPr/>
          <p:nvPr/>
        </p:nvGrpSpPr>
        <p:grpSpPr>
          <a:xfrm flipH="1">
            <a:off x="5241678" y="1498558"/>
            <a:ext cx="1101973" cy="2857500"/>
            <a:chOff x="3171072" y="1547069"/>
            <a:chExt cx="1101972" cy="2857500"/>
          </a:xfrm>
        </p:grpSpPr>
        <p:sp>
          <p:nvSpPr>
            <p:cNvPr id="34" name="object 20"/>
            <p:cNvSpPr/>
            <p:nvPr/>
          </p:nvSpPr>
          <p:spPr>
            <a:xfrm>
              <a:off x="3171072" y="1547069"/>
              <a:ext cx="1094404" cy="661102"/>
            </a:xfrm>
            <a:custGeom>
              <a:avLst/>
              <a:gdLst/>
              <a:ahLst/>
              <a:cxnLst/>
              <a:rect l="l" t="t" r="r" b="b"/>
              <a:pathLst>
                <a:path w="2874645" h="1565910">
                  <a:moveTo>
                    <a:pt x="0" y="0"/>
                  </a:moveTo>
                  <a:lnTo>
                    <a:pt x="1308839" y="0"/>
                  </a:lnTo>
                  <a:lnTo>
                    <a:pt x="2874647" y="1565807"/>
                  </a:lnTo>
                </a:path>
              </a:pathLst>
            </a:custGeom>
            <a:ln w="25130">
              <a:solidFill>
                <a:schemeClr val="accent1"/>
              </a:solidFill>
            </a:ln>
          </p:spPr>
          <p:txBody>
            <a:bodyPr wrap="square" lIns="0" tIns="0" rIns="0" bIns="0" rtlCol="0"/>
            <a:lstStyle/>
            <a:p>
              <a:endParaRPr/>
            </a:p>
          </p:txBody>
        </p:sp>
        <p:sp>
          <p:nvSpPr>
            <p:cNvPr id="36" name="object 22"/>
            <p:cNvSpPr/>
            <p:nvPr/>
          </p:nvSpPr>
          <p:spPr>
            <a:xfrm flipV="1">
              <a:off x="3178641" y="2857763"/>
              <a:ext cx="1012360" cy="118529"/>
            </a:xfrm>
            <a:custGeom>
              <a:avLst/>
              <a:gdLst/>
              <a:ahLst/>
              <a:cxnLst/>
              <a:rect l="l" t="t" r="r" b="b"/>
              <a:pathLst>
                <a:path w="2078990">
                  <a:moveTo>
                    <a:pt x="2078776" y="0"/>
                  </a:moveTo>
                  <a:lnTo>
                    <a:pt x="0" y="0"/>
                  </a:lnTo>
                </a:path>
              </a:pathLst>
            </a:custGeom>
            <a:ln w="25130">
              <a:solidFill>
                <a:schemeClr val="accent1"/>
              </a:solidFill>
            </a:ln>
          </p:spPr>
          <p:txBody>
            <a:bodyPr wrap="square" lIns="0" tIns="0" rIns="0" bIns="0" rtlCol="0"/>
            <a:lstStyle/>
            <a:p>
              <a:endParaRPr/>
            </a:p>
          </p:txBody>
        </p:sp>
        <p:sp>
          <p:nvSpPr>
            <p:cNvPr id="37" name="object 20"/>
            <p:cNvSpPr/>
            <p:nvPr/>
          </p:nvSpPr>
          <p:spPr>
            <a:xfrm flipV="1">
              <a:off x="3178640" y="3743467"/>
              <a:ext cx="1094404" cy="661102"/>
            </a:xfrm>
            <a:custGeom>
              <a:avLst/>
              <a:gdLst/>
              <a:ahLst/>
              <a:cxnLst/>
              <a:rect l="l" t="t" r="r" b="b"/>
              <a:pathLst>
                <a:path w="2874645" h="1565910">
                  <a:moveTo>
                    <a:pt x="0" y="0"/>
                  </a:moveTo>
                  <a:lnTo>
                    <a:pt x="1308839" y="0"/>
                  </a:lnTo>
                  <a:lnTo>
                    <a:pt x="2874647" y="1565807"/>
                  </a:lnTo>
                </a:path>
              </a:pathLst>
            </a:custGeom>
            <a:ln w="25130">
              <a:solidFill>
                <a:schemeClr val="accent1"/>
              </a:solidFill>
            </a:ln>
          </p:spPr>
          <p:txBody>
            <a:bodyPr wrap="square" lIns="0" tIns="0" rIns="0" bIns="0" rtlCol="0"/>
            <a:lstStyle/>
            <a:p>
              <a:endParaRPr/>
            </a:p>
          </p:txBody>
        </p:sp>
      </p:grpSp>
      <p:pic>
        <p:nvPicPr>
          <p:cNvPr id="3" name="Picture 2"/>
          <p:cNvPicPr>
            <a:picLocks noChangeAspect="1"/>
          </p:cNvPicPr>
          <p:nvPr/>
        </p:nvPicPr>
        <p:blipFill>
          <a:blip r:embed="rId3"/>
          <a:stretch>
            <a:fillRect/>
          </a:stretch>
        </p:blipFill>
        <p:spPr>
          <a:xfrm>
            <a:off x="3966883" y="2241508"/>
            <a:ext cx="1210235" cy="1371600"/>
          </a:xfrm>
          <a:prstGeom prst="rect">
            <a:avLst/>
          </a:prstGeom>
          <a:effectLst>
            <a:outerShdw blurRad="50800" dist="76200" dir="5400000" algn="t" rotWithShape="0">
              <a:prstClr val="black">
                <a:alpha val="5000"/>
              </a:prstClr>
            </a:outerShdw>
          </a:effectLst>
        </p:spPr>
      </p:pic>
      <p:pic>
        <p:nvPicPr>
          <p:cNvPr id="4" name="Picture 3"/>
          <p:cNvPicPr>
            <a:picLocks noChangeAspect="1"/>
          </p:cNvPicPr>
          <p:nvPr/>
        </p:nvPicPr>
        <p:blipFill>
          <a:blip r:embed="rId4"/>
          <a:stretch>
            <a:fillRect/>
          </a:stretch>
        </p:blipFill>
        <p:spPr>
          <a:xfrm>
            <a:off x="4333875" y="2393908"/>
            <a:ext cx="476250" cy="1066800"/>
          </a:xfrm>
          <a:prstGeom prst="rect">
            <a:avLst/>
          </a:prstGeom>
          <a:effectLst/>
        </p:spPr>
      </p:pic>
      <p:grpSp>
        <p:nvGrpSpPr>
          <p:cNvPr id="23" name="Group 22"/>
          <p:cNvGrpSpPr/>
          <p:nvPr/>
        </p:nvGrpSpPr>
        <p:grpSpPr>
          <a:xfrm>
            <a:off x="2798005" y="1500180"/>
            <a:ext cx="1101973" cy="2857500"/>
            <a:chOff x="3171072" y="1547069"/>
            <a:chExt cx="1101972" cy="2857500"/>
          </a:xfrm>
        </p:grpSpPr>
        <p:sp>
          <p:nvSpPr>
            <p:cNvPr id="31" name="object 20"/>
            <p:cNvSpPr/>
            <p:nvPr/>
          </p:nvSpPr>
          <p:spPr>
            <a:xfrm>
              <a:off x="3171072" y="1547069"/>
              <a:ext cx="1094404" cy="661102"/>
            </a:xfrm>
            <a:custGeom>
              <a:avLst/>
              <a:gdLst/>
              <a:ahLst/>
              <a:cxnLst/>
              <a:rect l="l" t="t" r="r" b="b"/>
              <a:pathLst>
                <a:path w="2874645" h="1565910">
                  <a:moveTo>
                    <a:pt x="0" y="0"/>
                  </a:moveTo>
                  <a:lnTo>
                    <a:pt x="1308839" y="0"/>
                  </a:lnTo>
                  <a:lnTo>
                    <a:pt x="2874647" y="1565807"/>
                  </a:lnTo>
                </a:path>
              </a:pathLst>
            </a:custGeom>
            <a:ln w="25130">
              <a:solidFill>
                <a:schemeClr val="accent1"/>
              </a:solidFill>
            </a:ln>
          </p:spPr>
          <p:txBody>
            <a:bodyPr wrap="square" lIns="0" tIns="0" rIns="0" bIns="0" rtlCol="0"/>
            <a:lstStyle/>
            <a:p>
              <a:endParaRPr/>
            </a:p>
          </p:txBody>
        </p:sp>
        <p:sp>
          <p:nvSpPr>
            <p:cNvPr id="32" name="object 22"/>
            <p:cNvSpPr/>
            <p:nvPr/>
          </p:nvSpPr>
          <p:spPr>
            <a:xfrm flipV="1">
              <a:off x="3178641" y="2857763"/>
              <a:ext cx="1012360" cy="118529"/>
            </a:xfrm>
            <a:custGeom>
              <a:avLst/>
              <a:gdLst/>
              <a:ahLst/>
              <a:cxnLst/>
              <a:rect l="l" t="t" r="r" b="b"/>
              <a:pathLst>
                <a:path w="2078990">
                  <a:moveTo>
                    <a:pt x="2078776" y="0"/>
                  </a:moveTo>
                  <a:lnTo>
                    <a:pt x="0" y="0"/>
                  </a:lnTo>
                </a:path>
              </a:pathLst>
            </a:custGeom>
            <a:ln w="25130">
              <a:solidFill>
                <a:schemeClr val="accent1"/>
              </a:solidFill>
            </a:ln>
          </p:spPr>
          <p:txBody>
            <a:bodyPr wrap="square" lIns="0" tIns="0" rIns="0" bIns="0" rtlCol="0"/>
            <a:lstStyle/>
            <a:p>
              <a:endParaRPr/>
            </a:p>
          </p:txBody>
        </p:sp>
        <p:sp>
          <p:nvSpPr>
            <p:cNvPr id="41" name="object 20"/>
            <p:cNvSpPr/>
            <p:nvPr/>
          </p:nvSpPr>
          <p:spPr>
            <a:xfrm flipV="1">
              <a:off x="3178640" y="3743467"/>
              <a:ext cx="1094404" cy="661102"/>
            </a:xfrm>
            <a:custGeom>
              <a:avLst/>
              <a:gdLst/>
              <a:ahLst/>
              <a:cxnLst/>
              <a:rect l="l" t="t" r="r" b="b"/>
              <a:pathLst>
                <a:path w="2874645" h="1565910">
                  <a:moveTo>
                    <a:pt x="0" y="0"/>
                  </a:moveTo>
                  <a:lnTo>
                    <a:pt x="1308839" y="0"/>
                  </a:lnTo>
                  <a:lnTo>
                    <a:pt x="2874647" y="1565807"/>
                  </a:lnTo>
                </a:path>
              </a:pathLst>
            </a:custGeom>
            <a:ln w="25130">
              <a:solidFill>
                <a:schemeClr val="accent1"/>
              </a:solidFill>
            </a:ln>
          </p:spPr>
          <p:txBody>
            <a:bodyPr wrap="square" lIns="0" tIns="0" rIns="0" bIns="0" rtlCol="0"/>
            <a:lstStyle/>
            <a:p>
              <a:endParaRPr/>
            </a:p>
          </p:txBody>
        </p:sp>
      </p:grpSp>
      <p:sp>
        <p:nvSpPr>
          <p:cNvPr id="28" name="TextBox 27"/>
          <p:cNvSpPr txBox="1"/>
          <p:nvPr/>
        </p:nvSpPr>
        <p:spPr>
          <a:xfrm>
            <a:off x="6353609" y="3150885"/>
            <a:ext cx="1862295" cy="415498"/>
          </a:xfrm>
          <a:prstGeom prst="rect">
            <a:avLst/>
          </a:prstGeom>
          <a:noFill/>
          <a:effectLst/>
        </p:spPr>
        <p:txBody>
          <a:bodyPr wrap="square" rtlCol="0">
            <a:spAutoFit/>
          </a:bodyPr>
          <a:lstStyle/>
          <a:p>
            <a:r>
              <a:rPr lang="en-US" sz="1050" dirty="0">
                <a:solidFill>
                  <a:schemeClr val="tx2"/>
                </a:solidFill>
                <a:latin typeface="Arial"/>
                <a:cs typeface="Arial"/>
              </a:rPr>
              <a:t>Scalability</a:t>
            </a:r>
          </a:p>
          <a:p>
            <a:r>
              <a:rPr lang="en-US" sz="1050" dirty="0">
                <a:solidFill>
                  <a:schemeClr val="tx2"/>
                </a:solidFill>
                <a:latin typeface="Arial"/>
                <a:cs typeface="Arial"/>
              </a:rPr>
              <a:t>&amp; Performance</a:t>
            </a:r>
          </a:p>
        </p:txBody>
      </p:sp>
      <p:sp>
        <p:nvSpPr>
          <p:cNvPr id="29" name="TextBox 28"/>
          <p:cNvSpPr txBox="1"/>
          <p:nvPr/>
        </p:nvSpPr>
        <p:spPr>
          <a:xfrm>
            <a:off x="6343650" y="4530164"/>
            <a:ext cx="1756569" cy="415498"/>
          </a:xfrm>
          <a:prstGeom prst="rect">
            <a:avLst/>
          </a:prstGeom>
          <a:noFill/>
          <a:effectLst/>
        </p:spPr>
        <p:txBody>
          <a:bodyPr wrap="square" rtlCol="0">
            <a:spAutoFit/>
          </a:bodyPr>
          <a:lstStyle/>
          <a:p>
            <a:r>
              <a:rPr lang="en-US" sz="1050" dirty="0">
                <a:solidFill>
                  <a:schemeClr val="tx2"/>
                </a:solidFill>
                <a:latin typeface="Arial"/>
                <a:cs typeface="Arial"/>
              </a:rPr>
              <a:t>Always On,</a:t>
            </a:r>
          </a:p>
          <a:p>
            <a:r>
              <a:rPr lang="en-US" sz="1050" dirty="0">
                <a:solidFill>
                  <a:schemeClr val="tx2"/>
                </a:solidFill>
                <a:latin typeface="Arial"/>
                <a:cs typeface="Arial"/>
              </a:rPr>
              <a:t>Global Deployments</a:t>
            </a:r>
          </a:p>
        </p:txBody>
      </p:sp>
      <p:sp>
        <p:nvSpPr>
          <p:cNvPr id="30" name="TextBox 29"/>
          <p:cNvSpPr txBox="1"/>
          <p:nvPr/>
        </p:nvSpPr>
        <p:spPr>
          <a:xfrm>
            <a:off x="6372356" y="1712267"/>
            <a:ext cx="1862295" cy="253916"/>
          </a:xfrm>
          <a:prstGeom prst="rect">
            <a:avLst/>
          </a:prstGeom>
          <a:noFill/>
          <a:effectLst/>
        </p:spPr>
        <p:txBody>
          <a:bodyPr wrap="square" rtlCol="0">
            <a:spAutoFit/>
          </a:bodyPr>
          <a:lstStyle/>
          <a:p>
            <a:r>
              <a:rPr lang="en-US" sz="1050" dirty="0">
                <a:solidFill>
                  <a:schemeClr val="tx2"/>
                </a:solidFill>
                <a:latin typeface="Arial"/>
                <a:cs typeface="Arial"/>
              </a:rPr>
              <a:t>Flexibility</a:t>
            </a:r>
          </a:p>
        </p:txBody>
      </p:sp>
      <p:pic>
        <p:nvPicPr>
          <p:cNvPr id="48" name="Picture 47"/>
          <p:cNvPicPr>
            <a:picLocks noChangeAspect="1"/>
          </p:cNvPicPr>
          <p:nvPr/>
        </p:nvPicPr>
        <p:blipFill>
          <a:blip r:embed="rId5"/>
          <a:stretch>
            <a:fillRect/>
          </a:stretch>
        </p:blipFill>
        <p:spPr>
          <a:xfrm>
            <a:off x="6457950" y="2800833"/>
            <a:ext cx="342900" cy="249382"/>
          </a:xfrm>
          <a:prstGeom prst="rect">
            <a:avLst/>
          </a:prstGeom>
        </p:spPr>
      </p:pic>
      <p:pic>
        <p:nvPicPr>
          <p:cNvPr id="49" name="Picture 48"/>
          <p:cNvPicPr>
            <a:picLocks noChangeAspect="1"/>
          </p:cNvPicPr>
          <p:nvPr/>
        </p:nvPicPr>
        <p:blipFill>
          <a:blip r:embed="rId6"/>
          <a:stretch>
            <a:fillRect/>
          </a:stretch>
        </p:blipFill>
        <p:spPr>
          <a:xfrm>
            <a:off x="6457950" y="4172429"/>
            <a:ext cx="342900" cy="342900"/>
          </a:xfrm>
          <a:prstGeom prst="rect">
            <a:avLst/>
          </a:prstGeom>
        </p:spPr>
      </p:pic>
      <p:pic>
        <p:nvPicPr>
          <p:cNvPr id="50" name="Picture 49"/>
          <p:cNvPicPr>
            <a:picLocks noChangeAspect="1"/>
          </p:cNvPicPr>
          <p:nvPr/>
        </p:nvPicPr>
        <p:blipFill>
          <a:blip r:embed="rId7"/>
          <a:stretch>
            <a:fillRect/>
          </a:stretch>
        </p:blipFill>
        <p:spPr>
          <a:xfrm>
            <a:off x="6457950" y="1406011"/>
            <a:ext cx="342900" cy="187037"/>
          </a:xfrm>
          <a:prstGeom prst="rect">
            <a:avLst/>
          </a:prstGeom>
        </p:spPr>
      </p:pic>
      <p:sp>
        <p:nvSpPr>
          <p:cNvPr id="51" name="TextBox 50"/>
          <p:cNvSpPr txBox="1"/>
          <p:nvPr/>
        </p:nvSpPr>
        <p:spPr>
          <a:xfrm>
            <a:off x="89563" y="1710594"/>
            <a:ext cx="2596487" cy="415498"/>
          </a:xfrm>
          <a:prstGeom prst="rect">
            <a:avLst/>
          </a:prstGeom>
          <a:noFill/>
          <a:effectLst/>
        </p:spPr>
        <p:txBody>
          <a:bodyPr wrap="square" rtlCol="0" anchor="ctr">
            <a:spAutoFit/>
          </a:bodyPr>
          <a:lstStyle/>
          <a:p>
            <a:pPr algn="r"/>
            <a:r>
              <a:rPr lang="en-US" sz="1050" dirty="0">
                <a:solidFill>
                  <a:schemeClr val="tx2"/>
                </a:solidFill>
                <a:cs typeface="Arial"/>
              </a:rPr>
              <a:t>Expressive Query Language</a:t>
            </a:r>
          </a:p>
          <a:p>
            <a:pPr algn="r"/>
            <a:r>
              <a:rPr lang="en-US" sz="1050" dirty="0">
                <a:solidFill>
                  <a:schemeClr val="tx2"/>
                </a:solidFill>
                <a:cs typeface="Arial"/>
              </a:rPr>
              <a:t>&amp; Secondary Indexes</a:t>
            </a:r>
          </a:p>
        </p:txBody>
      </p:sp>
      <p:sp>
        <p:nvSpPr>
          <p:cNvPr id="52" name="TextBox 51"/>
          <p:cNvSpPr txBox="1"/>
          <p:nvPr/>
        </p:nvSpPr>
        <p:spPr>
          <a:xfrm>
            <a:off x="823755" y="3141017"/>
            <a:ext cx="1862295" cy="253916"/>
          </a:xfrm>
          <a:prstGeom prst="rect">
            <a:avLst/>
          </a:prstGeom>
          <a:noFill/>
          <a:effectLst/>
        </p:spPr>
        <p:txBody>
          <a:bodyPr wrap="square" rtlCol="0">
            <a:spAutoFit/>
          </a:bodyPr>
          <a:lstStyle/>
          <a:p>
            <a:pPr algn="r"/>
            <a:r>
              <a:rPr lang="en-US" sz="1050" dirty="0">
                <a:solidFill>
                  <a:schemeClr val="tx2"/>
                </a:solidFill>
                <a:cs typeface="Arial"/>
              </a:rPr>
              <a:t>Strong Consistency</a:t>
            </a:r>
          </a:p>
        </p:txBody>
      </p:sp>
      <p:sp>
        <p:nvSpPr>
          <p:cNvPr id="53" name="TextBox 52"/>
          <p:cNvSpPr txBox="1"/>
          <p:nvPr/>
        </p:nvSpPr>
        <p:spPr>
          <a:xfrm>
            <a:off x="680578" y="4579635"/>
            <a:ext cx="2005472" cy="415498"/>
          </a:xfrm>
          <a:prstGeom prst="rect">
            <a:avLst/>
          </a:prstGeom>
          <a:noFill/>
          <a:effectLst/>
        </p:spPr>
        <p:txBody>
          <a:bodyPr wrap="square" rtlCol="0">
            <a:spAutoFit/>
          </a:bodyPr>
          <a:lstStyle/>
          <a:p>
            <a:pPr algn="r"/>
            <a:r>
              <a:rPr lang="en-US" sz="1050" dirty="0">
                <a:solidFill>
                  <a:schemeClr val="tx2"/>
                </a:solidFill>
                <a:cs typeface="Arial"/>
              </a:rPr>
              <a:t>Enterprise Management</a:t>
            </a:r>
          </a:p>
          <a:p>
            <a:pPr algn="r"/>
            <a:r>
              <a:rPr lang="en-US" sz="1050" dirty="0">
                <a:solidFill>
                  <a:schemeClr val="tx2"/>
                </a:solidFill>
                <a:cs typeface="Arial"/>
              </a:rPr>
              <a:t>&amp; Integrations</a:t>
            </a:r>
          </a:p>
        </p:txBody>
      </p:sp>
      <p:pic>
        <p:nvPicPr>
          <p:cNvPr id="54" name="Picture 53"/>
          <p:cNvPicPr>
            <a:picLocks noChangeAspect="1"/>
          </p:cNvPicPr>
          <p:nvPr/>
        </p:nvPicPr>
        <p:blipFill>
          <a:blip r:embed="rId8">
            <a:alphaModFix/>
          </a:blip>
          <a:stretch>
            <a:fillRect/>
          </a:stretch>
        </p:blipFill>
        <p:spPr>
          <a:xfrm>
            <a:off x="2343150" y="2770145"/>
            <a:ext cx="342900" cy="314325"/>
          </a:xfrm>
          <a:prstGeom prst="rect">
            <a:avLst/>
          </a:prstGeom>
        </p:spPr>
      </p:pic>
      <p:pic>
        <p:nvPicPr>
          <p:cNvPr id="55" name="Picture 54"/>
          <p:cNvPicPr>
            <a:picLocks noChangeAspect="1"/>
          </p:cNvPicPr>
          <p:nvPr/>
        </p:nvPicPr>
        <p:blipFill>
          <a:blip r:embed="rId9">
            <a:alphaModFix/>
          </a:blip>
          <a:stretch>
            <a:fillRect/>
          </a:stretch>
        </p:blipFill>
        <p:spPr>
          <a:xfrm>
            <a:off x="2343150" y="4183402"/>
            <a:ext cx="342900" cy="342900"/>
          </a:xfrm>
          <a:prstGeom prst="rect">
            <a:avLst/>
          </a:prstGeom>
        </p:spPr>
      </p:pic>
      <p:pic>
        <p:nvPicPr>
          <p:cNvPr id="56" name="Picture 55"/>
          <p:cNvPicPr>
            <a:picLocks noChangeAspect="1"/>
          </p:cNvPicPr>
          <p:nvPr/>
        </p:nvPicPr>
        <p:blipFill>
          <a:blip r:embed="rId10">
            <a:alphaModFix/>
          </a:blip>
          <a:stretch>
            <a:fillRect/>
          </a:stretch>
        </p:blipFill>
        <p:spPr>
          <a:xfrm>
            <a:off x="2343150" y="1328314"/>
            <a:ext cx="342900" cy="342900"/>
          </a:xfrm>
          <a:prstGeom prst="rect">
            <a:avLst/>
          </a:prstGeom>
        </p:spPr>
      </p:pic>
    </p:spTree>
    <p:extLst>
      <p:ext uri="{BB962C8B-B14F-4D97-AF65-F5344CB8AC3E}">
        <p14:creationId xmlns:p14="http://schemas.microsoft.com/office/powerpoint/2010/main" val="139422193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fontScale="90000"/>
          </a:bodyPr>
          <a:lstStyle/>
          <a:p>
            <a:r>
              <a:rPr lang="en-US" dirty="0" smtClean="0"/>
              <a:t>Appendix – Comparison Charts vs. Key/Value, Relational</a:t>
            </a:r>
            <a:endParaRPr lang="en-US" dirty="0"/>
          </a:p>
        </p:txBody>
      </p:sp>
    </p:spTree>
    <p:extLst>
      <p:ext uri="{BB962C8B-B14F-4D97-AF65-F5344CB8AC3E}">
        <p14:creationId xmlns:p14="http://schemas.microsoft.com/office/powerpoint/2010/main" val="21403587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9050"/>
            <a:ext cx="8229600" cy="857250"/>
          </a:xfrm>
        </p:spPr>
        <p:txBody>
          <a:bodyPr>
            <a:normAutofit/>
          </a:bodyPr>
          <a:lstStyle/>
          <a:p>
            <a:pPr algn="l"/>
            <a:r>
              <a:rPr lang="en-US" dirty="0" smtClean="0"/>
              <a:t>Data Model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868743856"/>
              </p:ext>
            </p:extLst>
          </p:nvPr>
        </p:nvGraphicFramePr>
        <p:xfrm>
          <a:off x="457200" y="1063229"/>
          <a:ext cx="8153400" cy="3489724"/>
        </p:xfrm>
        <a:graphic>
          <a:graphicData uri="http://schemas.openxmlformats.org/drawingml/2006/table">
            <a:tbl>
              <a:tblPr firstRow="1" bandRow="1">
                <a:tableStyleId>{5C22544A-7EE6-4342-B048-85BDC9FD1C3A}</a:tableStyleId>
              </a:tblPr>
              <a:tblGrid>
                <a:gridCol w="2038350"/>
                <a:gridCol w="2038350"/>
                <a:gridCol w="2038350"/>
                <a:gridCol w="2038350"/>
              </a:tblGrid>
              <a:tr h="498532">
                <a:tc>
                  <a:txBody>
                    <a:bodyPr/>
                    <a:lstStyle/>
                    <a:p>
                      <a:endParaRPr lang="en-US" sz="1200" dirty="0">
                        <a:latin typeface="Arial"/>
                        <a:cs typeface="Arial"/>
                      </a:endParaRPr>
                    </a:p>
                  </a:txBody>
                  <a:tcPr marL="91443" marR="91443" marT="45748" marB="45748">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latin typeface="Arial"/>
                          <a:cs typeface="Arial"/>
                        </a:rPr>
                        <a:t>MongoDB</a:t>
                      </a:r>
                      <a:endParaRPr lang="en-US" sz="1200" dirty="0">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c>
                  <a:txBody>
                    <a:bodyPr/>
                    <a:lstStyle/>
                    <a:p>
                      <a:pPr algn="ctr"/>
                      <a:r>
                        <a:rPr lang="en-US" sz="1200" dirty="0" smtClean="0">
                          <a:latin typeface="Arial"/>
                          <a:cs typeface="Arial"/>
                        </a:rPr>
                        <a:t>Key/Value</a:t>
                      </a:r>
                      <a:endParaRPr lang="en-US" sz="1200" dirty="0">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c>
                  <a:txBody>
                    <a:bodyPr/>
                    <a:lstStyle/>
                    <a:p>
                      <a:pPr algn="ctr"/>
                      <a:r>
                        <a:rPr lang="en-US" sz="1200" dirty="0" smtClean="0">
                          <a:latin typeface="Arial"/>
                          <a:cs typeface="Arial"/>
                        </a:rPr>
                        <a:t>Relational</a:t>
                      </a:r>
                      <a:endParaRPr lang="en-US" sz="1200" dirty="0">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r>
              <a:tr h="498532">
                <a:tc>
                  <a:txBody>
                    <a:bodyPr/>
                    <a:lstStyle/>
                    <a:p>
                      <a:pPr algn="r"/>
                      <a:r>
                        <a:rPr lang="en-US" sz="1200" b="1" dirty="0" smtClean="0">
                          <a:solidFill>
                            <a:schemeClr val="bg1"/>
                          </a:solidFill>
                          <a:latin typeface="Arial"/>
                          <a:cs typeface="Arial"/>
                        </a:rPr>
                        <a:t>Rich</a:t>
                      </a:r>
                      <a:r>
                        <a:rPr lang="en-US" sz="1200" b="1" baseline="0" dirty="0" smtClean="0">
                          <a:solidFill>
                            <a:schemeClr val="bg1"/>
                          </a:solidFill>
                          <a:latin typeface="Arial"/>
                          <a:cs typeface="Arial"/>
                        </a:rPr>
                        <a:t> Data Model</a:t>
                      </a:r>
                      <a:endParaRPr lang="en-US" sz="1200" b="1" dirty="0">
                        <a:solidFill>
                          <a:schemeClr val="bg1"/>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498532">
                <a:tc>
                  <a:txBody>
                    <a:bodyPr/>
                    <a:lstStyle/>
                    <a:p>
                      <a:pPr algn="r"/>
                      <a:r>
                        <a:rPr lang="en-US" sz="1200" b="1" dirty="0" smtClean="0">
                          <a:solidFill>
                            <a:schemeClr val="bg1"/>
                          </a:solidFill>
                          <a:latin typeface="Arial"/>
                          <a:cs typeface="Arial"/>
                        </a:rPr>
                        <a:t>Dynamic</a:t>
                      </a:r>
                      <a:r>
                        <a:rPr lang="en-US" sz="1200" b="1" baseline="0" dirty="0" smtClean="0">
                          <a:solidFill>
                            <a:schemeClr val="bg1"/>
                          </a:solidFill>
                          <a:latin typeface="Arial"/>
                          <a:cs typeface="Arial"/>
                        </a:rPr>
                        <a:t> Schema</a:t>
                      </a:r>
                      <a:endParaRPr lang="en-US" sz="1200" b="1" dirty="0">
                        <a:solidFill>
                          <a:schemeClr val="bg1"/>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498532">
                <a:tc>
                  <a:txBody>
                    <a:bodyPr/>
                    <a:lstStyle/>
                    <a:p>
                      <a:pPr algn="r"/>
                      <a:r>
                        <a:rPr lang="en-US" sz="1200" b="1" dirty="0" smtClean="0">
                          <a:solidFill>
                            <a:schemeClr val="bg1"/>
                          </a:solidFill>
                          <a:latin typeface="Arial"/>
                          <a:cs typeface="Arial"/>
                        </a:rPr>
                        <a:t>Typed Data</a:t>
                      </a:r>
                      <a:endParaRPr lang="en-US" sz="1200" b="1" dirty="0">
                        <a:solidFill>
                          <a:schemeClr val="bg1"/>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498532">
                <a:tc>
                  <a:txBody>
                    <a:bodyPr/>
                    <a:lstStyle/>
                    <a:p>
                      <a:pPr algn="r"/>
                      <a:r>
                        <a:rPr lang="en-US" sz="1200" b="1" dirty="0" smtClean="0">
                          <a:solidFill>
                            <a:schemeClr val="bg1"/>
                          </a:solidFill>
                          <a:latin typeface="Arial"/>
                          <a:cs typeface="Arial"/>
                        </a:rPr>
                        <a:t>Data</a:t>
                      </a:r>
                      <a:r>
                        <a:rPr lang="en-US" sz="1200" b="1" baseline="0" dirty="0" smtClean="0">
                          <a:solidFill>
                            <a:schemeClr val="bg1"/>
                          </a:solidFill>
                          <a:latin typeface="Arial"/>
                          <a:cs typeface="Arial"/>
                        </a:rPr>
                        <a:t> Locality</a:t>
                      </a:r>
                      <a:endParaRPr lang="en-US" sz="1200" b="1" dirty="0">
                        <a:solidFill>
                          <a:schemeClr val="bg1"/>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498532">
                <a:tc>
                  <a:txBody>
                    <a:bodyPr/>
                    <a:lstStyle/>
                    <a:p>
                      <a:pPr algn="r"/>
                      <a:r>
                        <a:rPr lang="en-US" sz="1200" b="1" dirty="0" smtClean="0">
                          <a:solidFill>
                            <a:schemeClr val="bg1"/>
                          </a:solidFill>
                          <a:latin typeface="Arial"/>
                          <a:cs typeface="Arial"/>
                        </a:rPr>
                        <a:t>Field Updates</a:t>
                      </a:r>
                      <a:endParaRPr lang="en-US" sz="1200" b="1" dirty="0">
                        <a:solidFill>
                          <a:schemeClr val="bg1"/>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498532">
                <a:tc>
                  <a:txBody>
                    <a:bodyPr/>
                    <a:lstStyle/>
                    <a:p>
                      <a:pPr algn="r"/>
                      <a:r>
                        <a:rPr lang="en-US" sz="1200" b="1" dirty="0" smtClean="0">
                          <a:solidFill>
                            <a:schemeClr val="bg1"/>
                          </a:solidFill>
                          <a:latin typeface="Arial"/>
                          <a:cs typeface="Arial"/>
                        </a:rPr>
                        <a:t>Easy for Programmers</a:t>
                      </a:r>
                      <a:endParaRPr lang="en-US" sz="1200" b="1" dirty="0">
                        <a:solidFill>
                          <a:schemeClr val="bg1"/>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bl>
          </a:graphicData>
        </a:graphic>
      </p:graphicFrame>
    </p:spTree>
    <p:extLst>
      <p:ext uri="{BB962C8B-B14F-4D97-AF65-F5344CB8AC3E}">
        <p14:creationId xmlns:p14="http://schemas.microsoft.com/office/powerpoint/2010/main" val="24535318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229600" cy="857250"/>
          </a:xfrm>
        </p:spPr>
        <p:txBody>
          <a:bodyPr>
            <a:normAutofit/>
          </a:bodyPr>
          <a:lstStyle/>
          <a:p>
            <a:pPr algn="l"/>
            <a:r>
              <a:rPr lang="en-US" dirty="0" smtClean="0"/>
              <a:t>Query Model Comparison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750774649"/>
              </p:ext>
            </p:extLst>
          </p:nvPr>
        </p:nvGraphicFramePr>
        <p:xfrm>
          <a:off x="457200" y="1063229"/>
          <a:ext cx="8229600" cy="3565917"/>
        </p:xfrm>
        <a:graphic>
          <a:graphicData uri="http://schemas.openxmlformats.org/drawingml/2006/table">
            <a:tbl>
              <a:tblPr firstRow="1" bandRow="1">
                <a:tableStyleId>{5C22544A-7EE6-4342-B048-85BDC9FD1C3A}</a:tableStyleId>
              </a:tblPr>
              <a:tblGrid>
                <a:gridCol w="2057400"/>
                <a:gridCol w="2057400"/>
                <a:gridCol w="2057400"/>
                <a:gridCol w="2057400"/>
              </a:tblGrid>
              <a:tr h="396213">
                <a:tc>
                  <a:txBody>
                    <a:bodyPr/>
                    <a:lstStyle/>
                    <a:p>
                      <a:endParaRPr lang="en-US" sz="1200" dirty="0">
                        <a:latin typeface="Arial"/>
                        <a:cs typeface="Arial"/>
                      </a:endParaRPr>
                    </a:p>
                  </a:txBody>
                  <a:tcPr marT="45733" marB="45733">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latin typeface="Arial"/>
                          <a:cs typeface="Arial"/>
                        </a:rPr>
                        <a:t>MongoDB</a:t>
                      </a:r>
                      <a:endParaRPr lang="en-US" sz="1200" dirty="0">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c>
                  <a:txBody>
                    <a:bodyPr/>
                    <a:lstStyle/>
                    <a:p>
                      <a:pPr algn="ctr"/>
                      <a:r>
                        <a:rPr lang="en-US" sz="1200" dirty="0" smtClean="0">
                          <a:latin typeface="Arial"/>
                          <a:cs typeface="Arial"/>
                        </a:rPr>
                        <a:t>Key/Value</a:t>
                      </a:r>
                      <a:endParaRPr lang="en-US" sz="1200" dirty="0">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c>
                  <a:txBody>
                    <a:bodyPr/>
                    <a:lstStyle/>
                    <a:p>
                      <a:pPr algn="ctr"/>
                      <a:r>
                        <a:rPr lang="en-US" sz="1200" dirty="0" smtClean="0">
                          <a:latin typeface="Arial"/>
                          <a:cs typeface="Arial"/>
                        </a:rPr>
                        <a:t>Relational</a:t>
                      </a:r>
                      <a:endParaRPr lang="en-US" sz="1200" dirty="0">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r>
              <a:tr h="396213">
                <a:tc>
                  <a:txBody>
                    <a:bodyPr/>
                    <a:lstStyle/>
                    <a:p>
                      <a:pPr algn="r"/>
                      <a:r>
                        <a:rPr lang="en-US" sz="1200" b="1" dirty="0" smtClean="0">
                          <a:solidFill>
                            <a:schemeClr val="bg1"/>
                          </a:solidFill>
                          <a:latin typeface="Arial"/>
                          <a:cs typeface="Arial"/>
                        </a:rPr>
                        <a:t>Key/Value</a:t>
                      </a:r>
                      <a:endParaRPr lang="en-US" sz="1200" b="1" dirty="0">
                        <a:solidFill>
                          <a:schemeClr val="bg1"/>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396213">
                <a:tc>
                  <a:txBody>
                    <a:bodyPr/>
                    <a:lstStyle/>
                    <a:p>
                      <a:pPr algn="r"/>
                      <a:r>
                        <a:rPr lang="en-US" sz="1200" b="1" dirty="0" smtClean="0">
                          <a:solidFill>
                            <a:schemeClr val="bg1"/>
                          </a:solidFill>
                          <a:latin typeface="Arial"/>
                          <a:cs typeface="Arial"/>
                        </a:rPr>
                        <a:t>Secondary Indexes</a:t>
                      </a:r>
                      <a:endParaRPr lang="en-US" sz="1200" b="1" dirty="0">
                        <a:solidFill>
                          <a:schemeClr val="bg1"/>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396213">
                <a:tc>
                  <a:txBody>
                    <a:bodyPr/>
                    <a:lstStyle/>
                    <a:p>
                      <a:pPr algn="r"/>
                      <a:r>
                        <a:rPr lang="en-US" sz="1200" b="1" dirty="0" smtClean="0">
                          <a:solidFill>
                            <a:schemeClr val="bg1"/>
                          </a:solidFill>
                          <a:latin typeface="Arial"/>
                          <a:cs typeface="Arial"/>
                        </a:rPr>
                        <a:t>Index Intersection</a:t>
                      </a:r>
                      <a:endParaRPr lang="en-US" sz="1200" b="1" dirty="0">
                        <a:solidFill>
                          <a:schemeClr val="bg1"/>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396213">
                <a:tc>
                  <a:txBody>
                    <a:bodyPr/>
                    <a:lstStyle/>
                    <a:p>
                      <a:pPr algn="r"/>
                      <a:r>
                        <a:rPr lang="en-US" sz="1200" b="1" dirty="0" smtClean="0">
                          <a:solidFill>
                            <a:schemeClr val="bg1"/>
                          </a:solidFill>
                          <a:latin typeface="Arial"/>
                          <a:cs typeface="Arial"/>
                        </a:rPr>
                        <a:t>Range Queries</a:t>
                      </a:r>
                      <a:endParaRPr lang="en-US" sz="1200" b="1" dirty="0">
                        <a:solidFill>
                          <a:schemeClr val="bg1"/>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396213">
                <a:tc>
                  <a:txBody>
                    <a:bodyPr/>
                    <a:lstStyle/>
                    <a:p>
                      <a:pPr algn="r"/>
                      <a:r>
                        <a:rPr lang="en-US" sz="1200" b="1" dirty="0" smtClean="0">
                          <a:solidFill>
                            <a:schemeClr val="bg1"/>
                          </a:solidFill>
                          <a:latin typeface="Arial"/>
                          <a:cs typeface="Arial"/>
                        </a:rPr>
                        <a:t>Geospatial</a:t>
                      </a:r>
                      <a:endParaRPr lang="en-US" sz="1200" b="1" dirty="0">
                        <a:solidFill>
                          <a:schemeClr val="bg1"/>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396213">
                <a:tc>
                  <a:txBody>
                    <a:bodyPr/>
                    <a:lstStyle/>
                    <a:p>
                      <a:pPr algn="r"/>
                      <a:r>
                        <a:rPr lang="en-US" sz="1200" b="1" dirty="0" smtClean="0">
                          <a:solidFill>
                            <a:schemeClr val="bg1"/>
                          </a:solidFill>
                          <a:latin typeface="Arial"/>
                          <a:cs typeface="Arial"/>
                        </a:rPr>
                        <a:t>Text Search</a:t>
                      </a:r>
                      <a:endParaRPr lang="en-US" sz="1200" b="1" dirty="0">
                        <a:solidFill>
                          <a:schemeClr val="bg1"/>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396213">
                <a:tc>
                  <a:txBody>
                    <a:bodyPr/>
                    <a:lstStyle/>
                    <a:p>
                      <a:pPr algn="r"/>
                      <a:r>
                        <a:rPr lang="en-US" sz="1200" b="1" dirty="0" smtClean="0">
                          <a:solidFill>
                            <a:schemeClr val="bg1"/>
                          </a:solidFill>
                          <a:latin typeface="Arial"/>
                          <a:cs typeface="Arial"/>
                        </a:rPr>
                        <a:t>Aggregation</a:t>
                      </a:r>
                      <a:endParaRPr lang="en-US" sz="1200" b="1" dirty="0">
                        <a:solidFill>
                          <a:schemeClr val="bg1"/>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396213">
                <a:tc>
                  <a:txBody>
                    <a:bodyPr/>
                    <a:lstStyle/>
                    <a:p>
                      <a:pPr algn="r"/>
                      <a:r>
                        <a:rPr lang="en-US" sz="1200" b="1" dirty="0" smtClean="0">
                          <a:solidFill>
                            <a:schemeClr val="bg1"/>
                          </a:solidFill>
                          <a:latin typeface="Arial"/>
                          <a:cs typeface="Arial"/>
                        </a:rPr>
                        <a:t>MapReduce</a:t>
                      </a:r>
                      <a:endParaRPr lang="en-US" sz="1200" b="1" dirty="0">
                        <a:solidFill>
                          <a:schemeClr val="bg1"/>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T="45733" marB="45733"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bl>
          </a:graphicData>
        </a:graphic>
      </p:graphicFrame>
    </p:spTree>
    <p:extLst>
      <p:ext uri="{BB962C8B-B14F-4D97-AF65-F5344CB8AC3E}">
        <p14:creationId xmlns:p14="http://schemas.microsoft.com/office/powerpoint/2010/main" val="37560335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229600" cy="857250"/>
          </a:xfrm>
        </p:spPr>
        <p:txBody>
          <a:bodyPr>
            <a:normAutofit/>
          </a:bodyPr>
          <a:lstStyle/>
          <a:p>
            <a:pPr algn="l"/>
            <a:r>
              <a:rPr lang="en-US" dirty="0" smtClean="0"/>
              <a:t>Operational Capabilities Comparison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653321812"/>
              </p:ext>
            </p:extLst>
          </p:nvPr>
        </p:nvGraphicFramePr>
        <p:xfrm>
          <a:off x="457200" y="1063229"/>
          <a:ext cx="8129408" cy="3565919"/>
        </p:xfrm>
        <a:graphic>
          <a:graphicData uri="http://schemas.openxmlformats.org/drawingml/2006/table">
            <a:tbl>
              <a:tblPr firstRow="1" bandRow="1">
                <a:tableStyleId>{5C22544A-7EE6-4342-B048-85BDC9FD1C3A}</a:tableStyleId>
              </a:tblPr>
              <a:tblGrid>
                <a:gridCol w="2032352"/>
                <a:gridCol w="2032352"/>
                <a:gridCol w="2032352"/>
                <a:gridCol w="2032352"/>
              </a:tblGrid>
              <a:tr h="509417">
                <a:tc>
                  <a:txBody>
                    <a:bodyPr/>
                    <a:lstStyle/>
                    <a:p>
                      <a:pPr algn="ctr"/>
                      <a:endParaRPr lang="en-US" sz="1200" dirty="0">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latin typeface="Arial"/>
                          <a:cs typeface="Arial"/>
                        </a:rPr>
                        <a:t>MongoDB</a:t>
                      </a:r>
                      <a:endParaRPr lang="en-US" sz="1200" dirty="0">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c>
                  <a:txBody>
                    <a:bodyPr/>
                    <a:lstStyle/>
                    <a:p>
                      <a:pPr algn="ctr"/>
                      <a:r>
                        <a:rPr lang="en-US" sz="1200" dirty="0" smtClean="0">
                          <a:latin typeface="Arial"/>
                          <a:cs typeface="Arial"/>
                        </a:rPr>
                        <a:t>Key/Value</a:t>
                      </a:r>
                      <a:endParaRPr lang="en-US" sz="1200" dirty="0">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c>
                  <a:txBody>
                    <a:bodyPr/>
                    <a:lstStyle/>
                    <a:p>
                      <a:pPr algn="ctr"/>
                      <a:r>
                        <a:rPr lang="en-US" sz="1200" dirty="0" smtClean="0">
                          <a:latin typeface="Arial"/>
                          <a:cs typeface="Arial"/>
                        </a:rPr>
                        <a:t>Relational</a:t>
                      </a:r>
                      <a:endParaRPr lang="en-US" sz="1200" dirty="0">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383737"/>
                    </a:solidFill>
                  </a:tcPr>
                </a:tc>
              </a:tr>
              <a:tr h="509417">
                <a:tc>
                  <a:txBody>
                    <a:bodyPr/>
                    <a:lstStyle/>
                    <a:p>
                      <a:pPr algn="r"/>
                      <a:r>
                        <a:rPr lang="en-US" sz="1200" b="1" dirty="0" smtClean="0">
                          <a:solidFill>
                            <a:srgbClr val="FFFFFF"/>
                          </a:solidFill>
                          <a:latin typeface="Arial"/>
                          <a:cs typeface="Arial"/>
                        </a:rPr>
                        <a:t>Automatic Failover</a:t>
                      </a:r>
                      <a:endParaRPr lang="en-US" sz="1200" b="1" dirty="0">
                        <a:solidFill>
                          <a:srgbClr val="FFFFFF"/>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Limited</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09417">
                <a:tc>
                  <a:txBody>
                    <a:bodyPr/>
                    <a:lstStyle/>
                    <a:p>
                      <a:pPr algn="r"/>
                      <a:r>
                        <a:rPr lang="en-US" sz="1200" b="1" dirty="0" smtClean="0">
                          <a:solidFill>
                            <a:srgbClr val="FFFFFF"/>
                          </a:solidFill>
                          <a:latin typeface="Arial"/>
                          <a:cs typeface="Arial"/>
                        </a:rPr>
                        <a:t>Data Center Awareness</a:t>
                      </a:r>
                      <a:endParaRPr lang="en-US" sz="1200" b="1" dirty="0">
                        <a:solidFill>
                          <a:srgbClr val="FFFFFF"/>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olidFill>
                            <a:srgbClr val="4E4C4C"/>
                          </a:solidFill>
                          <a:latin typeface="Arial"/>
                          <a:cs typeface="Arial"/>
                        </a:rPr>
                        <a:t>Yes</a:t>
                      </a:r>
                    </a:p>
                    <a:p>
                      <a:pPr algn="ct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Expensive Add-Ons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09417">
                <a:tc>
                  <a:txBody>
                    <a:bodyPr/>
                    <a:lstStyle/>
                    <a:p>
                      <a:pPr algn="r"/>
                      <a:r>
                        <a:rPr lang="en-US" sz="1200" b="1" dirty="0" smtClean="0">
                          <a:solidFill>
                            <a:srgbClr val="FFFFFF"/>
                          </a:solidFill>
                          <a:latin typeface="Arial"/>
                          <a:cs typeface="Arial"/>
                        </a:rPr>
                        <a:t>Continuous Backup</a:t>
                      </a:r>
                      <a:endParaRPr lang="en-US" sz="1200" b="1" dirty="0">
                        <a:solidFill>
                          <a:srgbClr val="FFFFFF"/>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09417">
                <a:tc>
                  <a:txBody>
                    <a:bodyPr/>
                    <a:lstStyle/>
                    <a:p>
                      <a:pPr algn="r"/>
                      <a:r>
                        <a:rPr lang="en-US" sz="1200" b="1" dirty="0" smtClean="0">
                          <a:solidFill>
                            <a:srgbClr val="FFFFFF"/>
                          </a:solidFill>
                          <a:latin typeface="Arial"/>
                          <a:cs typeface="Arial"/>
                        </a:rPr>
                        <a:t>Point in Time Recovery</a:t>
                      </a:r>
                      <a:endParaRPr lang="en-US" sz="1200" b="1" dirty="0">
                        <a:solidFill>
                          <a:srgbClr val="FFFFFF"/>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09417">
                <a:tc>
                  <a:txBody>
                    <a:bodyPr/>
                    <a:lstStyle/>
                    <a:p>
                      <a:pPr algn="r"/>
                      <a:r>
                        <a:rPr lang="en-US" sz="1200" b="1" dirty="0" smtClean="0">
                          <a:solidFill>
                            <a:srgbClr val="FFFFFF"/>
                          </a:solidFill>
                          <a:latin typeface="Arial"/>
                          <a:cs typeface="Arial"/>
                        </a:rPr>
                        <a:t>Caching</a:t>
                      </a:r>
                      <a:r>
                        <a:rPr lang="en-US" sz="1200" b="1" baseline="0" dirty="0" smtClean="0">
                          <a:solidFill>
                            <a:srgbClr val="FFFFFF"/>
                          </a:solidFill>
                          <a:latin typeface="Arial"/>
                          <a:cs typeface="Arial"/>
                        </a:rPr>
                        <a:t> Layer Needed</a:t>
                      </a:r>
                      <a:endParaRPr lang="en-US" sz="1200" b="1" dirty="0">
                        <a:solidFill>
                          <a:srgbClr val="FFFFFF"/>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Often</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r h="509417">
                <a:tc>
                  <a:txBody>
                    <a:bodyPr/>
                    <a:lstStyle/>
                    <a:p>
                      <a:pPr algn="r"/>
                      <a:r>
                        <a:rPr lang="en-US" sz="1200" b="1" dirty="0" smtClean="0">
                          <a:solidFill>
                            <a:srgbClr val="FFFFFF"/>
                          </a:solidFill>
                          <a:latin typeface="Arial"/>
                          <a:cs typeface="Arial"/>
                        </a:rPr>
                        <a:t>Automatic </a:t>
                      </a:r>
                      <a:r>
                        <a:rPr lang="en-US" sz="1200" b="1" dirty="0" err="1" smtClean="0">
                          <a:solidFill>
                            <a:srgbClr val="FFFFFF"/>
                          </a:solidFill>
                          <a:latin typeface="Arial"/>
                          <a:cs typeface="Arial"/>
                        </a:rPr>
                        <a:t>Sharding</a:t>
                      </a:r>
                      <a:endParaRPr lang="en-US" sz="1200" b="1" dirty="0">
                        <a:solidFill>
                          <a:srgbClr val="FFFFFF"/>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solidFill>
                      <a:srgbClr val="5B972B"/>
                    </a:solid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Yes</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c>
                  <a:txBody>
                    <a:bodyPr/>
                    <a:lstStyle/>
                    <a:p>
                      <a:pPr algn="ctr"/>
                      <a:r>
                        <a:rPr lang="en-US" sz="1200" dirty="0" smtClean="0">
                          <a:solidFill>
                            <a:srgbClr val="4E4C4C"/>
                          </a:solidFill>
                          <a:latin typeface="Arial"/>
                          <a:cs typeface="Arial"/>
                        </a:rPr>
                        <a:t>No</a:t>
                      </a:r>
                      <a:endParaRPr lang="en-US" sz="1200" dirty="0">
                        <a:solidFill>
                          <a:srgbClr val="4E4C4C"/>
                        </a:solidFill>
                        <a:latin typeface="Arial"/>
                        <a:cs typeface="Arial"/>
                      </a:endParaRPr>
                    </a:p>
                  </a:txBody>
                  <a:tcPr marL="91443" marR="91443" marT="45748" marB="45748" anchor="ctr">
                    <a:lnL w="12700" cap="flat" cmpd="sng" algn="ctr">
                      <a:solidFill>
                        <a:srgbClr val="B3B2B2"/>
                      </a:solidFill>
                      <a:prstDash val="dot"/>
                      <a:round/>
                      <a:headEnd type="none" w="med" len="med"/>
                      <a:tailEnd type="none" w="med" len="med"/>
                    </a:lnL>
                    <a:lnR w="12700" cap="flat" cmpd="sng" algn="ctr">
                      <a:solidFill>
                        <a:srgbClr val="B3B2B2"/>
                      </a:solidFill>
                      <a:prstDash val="dot"/>
                      <a:round/>
                      <a:headEnd type="none" w="med" len="med"/>
                      <a:tailEnd type="none" w="med" len="med"/>
                    </a:lnR>
                    <a:lnT w="12700" cap="flat" cmpd="sng" algn="ctr">
                      <a:solidFill>
                        <a:srgbClr val="B3B2B2"/>
                      </a:solidFill>
                      <a:prstDash val="dot"/>
                      <a:round/>
                      <a:headEnd type="none" w="med" len="med"/>
                      <a:tailEnd type="none" w="med" len="med"/>
                    </a:lnT>
                    <a:lnB w="12700" cap="flat" cmpd="sng" algn="ctr">
                      <a:solidFill>
                        <a:srgbClr val="B3B2B2"/>
                      </a:solidFill>
                      <a:prstDash val="dot"/>
                      <a:round/>
                      <a:headEnd type="none" w="med" len="med"/>
                      <a:tailEnd type="none" w="med" len="med"/>
                    </a:lnB>
                    <a:noFill/>
                  </a:tcPr>
                </a:tc>
              </a:tr>
            </a:tbl>
          </a:graphicData>
        </a:graphic>
      </p:graphicFrame>
    </p:spTree>
    <p:extLst>
      <p:ext uri="{BB962C8B-B14F-4D97-AF65-F5344CB8AC3E}">
        <p14:creationId xmlns:p14="http://schemas.microsoft.com/office/powerpoint/2010/main" val="389059201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a:bodyPr>
          <a:lstStyle/>
          <a:p>
            <a:r>
              <a:rPr lang="en-US" dirty="0" smtClean="0"/>
              <a:t>Appendix – </a:t>
            </a:r>
            <a:r>
              <a:rPr lang="en-US" dirty="0" err="1" smtClean="0"/>
              <a:t>GridFS</a:t>
            </a:r>
            <a:endParaRPr lang="en-US" dirty="0"/>
          </a:p>
        </p:txBody>
      </p:sp>
    </p:spTree>
    <p:extLst>
      <p:ext uri="{BB962C8B-B14F-4D97-AF65-F5344CB8AC3E}">
        <p14:creationId xmlns:p14="http://schemas.microsoft.com/office/powerpoint/2010/main" val="27802017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5400" y="31750"/>
            <a:ext cx="8229600" cy="857250"/>
          </a:xfrm>
        </p:spPr>
        <p:txBody>
          <a:bodyPr>
            <a:normAutofit/>
          </a:bodyPr>
          <a:lstStyle/>
          <a:p>
            <a:pPr algn="l"/>
            <a:r>
              <a:rPr lang="en-US" dirty="0" smtClean="0"/>
              <a:t>Store Larger Files</a:t>
            </a:r>
            <a:endParaRPr lang="en-US" dirty="0"/>
          </a:p>
        </p:txBody>
      </p:sp>
      <p:sp>
        <p:nvSpPr>
          <p:cNvPr id="6" name="Content Placeholder 19"/>
          <p:cNvSpPr>
            <a:spLocks noGrp="1"/>
          </p:cNvSpPr>
          <p:nvPr>
            <p:ph idx="1"/>
          </p:nvPr>
        </p:nvSpPr>
        <p:spPr>
          <a:xfrm>
            <a:off x="5562600" y="1807460"/>
            <a:ext cx="2971801" cy="3433653"/>
          </a:xfrm>
        </p:spPr>
        <p:txBody>
          <a:bodyPr>
            <a:normAutofit/>
          </a:bodyPr>
          <a:lstStyle/>
          <a:p>
            <a:pPr>
              <a:lnSpc>
                <a:spcPct val="120000"/>
              </a:lnSpc>
            </a:pPr>
            <a:r>
              <a:rPr lang="en-US" sz="1200" dirty="0" smtClean="0">
                <a:solidFill>
                  <a:srgbClr val="494747"/>
                </a:solidFill>
              </a:rPr>
              <a:t>Store files larger than 16MB i.e. video, images</a:t>
            </a:r>
          </a:p>
          <a:p>
            <a:pPr lvl="1">
              <a:lnSpc>
                <a:spcPct val="120000"/>
              </a:lnSpc>
            </a:pPr>
            <a:r>
              <a:rPr lang="en-US" sz="1200" dirty="0" smtClean="0">
                <a:solidFill>
                  <a:srgbClr val="494747"/>
                </a:solidFill>
              </a:rPr>
              <a:t>Load chunks without reading entire file into memory</a:t>
            </a:r>
          </a:p>
          <a:p>
            <a:pPr>
              <a:lnSpc>
                <a:spcPct val="120000"/>
              </a:lnSpc>
            </a:pPr>
            <a:r>
              <a:rPr lang="en-US" sz="1200" dirty="0" smtClean="0">
                <a:solidFill>
                  <a:srgbClr val="494747"/>
                </a:solidFill>
              </a:rPr>
              <a:t>Atomically sync files with their metadata</a:t>
            </a:r>
          </a:p>
          <a:p>
            <a:pPr>
              <a:lnSpc>
                <a:spcPct val="120000"/>
              </a:lnSpc>
            </a:pPr>
            <a:r>
              <a:rPr lang="en-US" sz="1200" dirty="0" smtClean="0">
                <a:solidFill>
                  <a:srgbClr val="494747"/>
                </a:solidFill>
              </a:rPr>
              <a:t>Shard and distribute around the cluster</a:t>
            </a:r>
            <a:endParaRPr lang="en-US" sz="1200" dirty="0">
              <a:solidFill>
                <a:srgbClr val="494747"/>
              </a:solidFill>
            </a:endParaRPr>
          </a:p>
        </p:txBody>
      </p:sp>
      <p:pic>
        <p:nvPicPr>
          <p:cNvPr id="7" name="Picture 6" descr="GridFS.em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809750"/>
            <a:ext cx="4560905" cy="2091267"/>
          </a:xfrm>
          <a:prstGeom prst="rect">
            <a:avLst/>
          </a:prstGeom>
        </p:spPr>
      </p:pic>
      <p:cxnSp>
        <p:nvCxnSpPr>
          <p:cNvPr id="8" name="Straight Connector 7"/>
          <p:cNvCxnSpPr/>
          <p:nvPr/>
        </p:nvCxnSpPr>
        <p:spPr>
          <a:xfrm>
            <a:off x="5181600" y="1153410"/>
            <a:ext cx="0" cy="3433653"/>
          </a:xfrm>
          <a:prstGeom prst="line">
            <a:avLst/>
          </a:prstGeom>
          <a:ln w="12700">
            <a:solidFill>
              <a:srgbClr val="6EA34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823686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020493"/>
            <a:ext cx="7772400" cy="1102519"/>
          </a:xfrm>
        </p:spPr>
        <p:txBody>
          <a:bodyPr>
            <a:normAutofit fontScale="90000"/>
          </a:bodyPr>
          <a:lstStyle/>
          <a:p>
            <a:r>
              <a:rPr lang="en-US" dirty="0" smtClean="0"/>
              <a:t>Appendix – </a:t>
            </a:r>
            <a:r>
              <a:rPr lang="en-US" dirty="0" err="1" smtClean="0"/>
              <a:t>Hadoop</a:t>
            </a:r>
            <a:r>
              <a:rPr lang="en-US" dirty="0" smtClean="0"/>
              <a:t> and the larger Analytics Landscape</a:t>
            </a:r>
            <a:endParaRPr lang="en-US" dirty="0"/>
          </a:p>
        </p:txBody>
      </p:sp>
    </p:spTree>
    <p:extLst>
      <p:ext uri="{BB962C8B-B14F-4D97-AF65-F5344CB8AC3E}">
        <p14:creationId xmlns:p14="http://schemas.microsoft.com/office/powerpoint/2010/main" val="2193830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8229600" cy="857250"/>
          </a:xfrm>
        </p:spPr>
        <p:txBody>
          <a:bodyPr>
            <a:normAutofit/>
          </a:bodyPr>
          <a:lstStyle/>
          <a:p>
            <a:pPr algn="l"/>
            <a:r>
              <a:rPr lang="en-US" dirty="0" smtClean="0"/>
              <a:t>MongoDB &amp; </a:t>
            </a:r>
            <a:r>
              <a:rPr lang="en-US" dirty="0" err="1" smtClean="0"/>
              <a:t>Hadoop</a:t>
            </a:r>
            <a:endParaRPr lang="en-US" dirty="0"/>
          </a:p>
        </p:txBody>
      </p:sp>
      <p:grpSp>
        <p:nvGrpSpPr>
          <p:cNvPr id="9" name="Group 8"/>
          <p:cNvGrpSpPr/>
          <p:nvPr/>
        </p:nvGrpSpPr>
        <p:grpSpPr>
          <a:xfrm>
            <a:off x="695829" y="2810719"/>
            <a:ext cx="789099" cy="970176"/>
            <a:chOff x="1886442" y="3441700"/>
            <a:chExt cx="789099" cy="970176"/>
          </a:xfrm>
          <a:solidFill>
            <a:srgbClr val="FFFFFF"/>
          </a:solidFill>
        </p:grpSpPr>
        <p:sp>
          <p:nvSpPr>
            <p:cNvPr id="10" name="Magnetic Disk 9"/>
            <p:cNvSpPr/>
            <p:nvPr/>
          </p:nvSpPr>
          <p:spPr>
            <a:xfrm>
              <a:off x="1886442" y="3441700"/>
              <a:ext cx="789099" cy="970176"/>
            </a:xfrm>
            <a:prstGeom prst="flowChartMagneticDisk">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1"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015" t="3284" r="29026" b="2780"/>
            <a:stretch/>
          </p:blipFill>
          <p:spPr bwMode="auto">
            <a:xfrm>
              <a:off x="2148843" y="3791183"/>
              <a:ext cx="283321" cy="605416"/>
            </a:xfrm>
            <a:prstGeom prst="rect">
              <a:avLst/>
            </a:prstGeom>
            <a:grpFill/>
            <a:ln>
              <a:noFill/>
            </a:ln>
            <a:extLst>
              <a:ext uri="{91240B29-F687-4f45-9708-019B960494DF}">
                <a14:hiddenLine xmlns="" xmlns:a14="http://schemas.microsoft.com/office/drawing/2010/main" w="9525">
                  <a:solidFill>
                    <a:schemeClr val="tx1"/>
                  </a:solidFill>
                  <a:miter lim="800000"/>
                  <a:headEnd/>
                  <a:tailEnd/>
                </a14:hiddenLine>
              </a:ext>
            </a:extLst>
          </p:spPr>
        </p:pic>
      </p:grpSp>
      <p:pic>
        <p:nvPicPr>
          <p:cNvPr id="12" name="Picture 11" descr="MongoDB_Logo_FullColor_RG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4884" y="1970892"/>
            <a:ext cx="1786758" cy="508000"/>
          </a:xfrm>
          <a:prstGeom prst="rect">
            <a:avLst/>
          </a:prstGeom>
        </p:spPr>
      </p:pic>
      <p:pic>
        <p:nvPicPr>
          <p:cNvPr id="13" name="Picture 12" descr="hadoop.jpg"/>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10946" b="14911"/>
          <a:stretch/>
        </p:blipFill>
        <p:spPr>
          <a:xfrm>
            <a:off x="6883805" y="1896062"/>
            <a:ext cx="1786758" cy="524325"/>
          </a:xfrm>
          <a:prstGeom prst="rect">
            <a:avLst/>
          </a:prstGeom>
        </p:spPr>
      </p:pic>
      <p:grpSp>
        <p:nvGrpSpPr>
          <p:cNvPr id="14" name="Group 13"/>
          <p:cNvGrpSpPr/>
          <p:nvPr/>
        </p:nvGrpSpPr>
        <p:grpSpPr>
          <a:xfrm>
            <a:off x="5396812" y="2795442"/>
            <a:ext cx="914400" cy="970176"/>
            <a:chOff x="6066203" y="3441701"/>
            <a:chExt cx="914400" cy="970176"/>
          </a:xfrm>
          <a:solidFill>
            <a:srgbClr val="FFFFFF"/>
          </a:solidFill>
        </p:grpSpPr>
        <p:sp>
          <p:nvSpPr>
            <p:cNvPr id="15" name="Rounded Rectangle 14"/>
            <p:cNvSpPr/>
            <p:nvPr/>
          </p:nvSpPr>
          <p:spPr>
            <a:xfrm>
              <a:off x="6066203" y="3441701"/>
              <a:ext cx="914400" cy="970176"/>
            </a:xfrm>
            <a:prstGeom prst="round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6" name="Picture 15" descr="hadoop-elephant.pn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7153" y="3634128"/>
              <a:ext cx="858050" cy="612648"/>
            </a:xfrm>
            <a:prstGeom prst="rect">
              <a:avLst/>
            </a:prstGeom>
            <a:grpFill/>
          </p:spPr>
        </p:pic>
      </p:grpSp>
      <p:grpSp>
        <p:nvGrpSpPr>
          <p:cNvPr id="17" name="Group 16"/>
          <p:cNvGrpSpPr/>
          <p:nvPr/>
        </p:nvGrpSpPr>
        <p:grpSpPr>
          <a:xfrm>
            <a:off x="1624862" y="2810719"/>
            <a:ext cx="789099" cy="970176"/>
            <a:chOff x="1886442" y="3441700"/>
            <a:chExt cx="789099" cy="970176"/>
          </a:xfrm>
          <a:solidFill>
            <a:srgbClr val="FFFFFF"/>
          </a:solidFill>
        </p:grpSpPr>
        <p:sp>
          <p:nvSpPr>
            <p:cNvPr id="18" name="Magnetic Disk 17"/>
            <p:cNvSpPr/>
            <p:nvPr/>
          </p:nvSpPr>
          <p:spPr>
            <a:xfrm>
              <a:off x="1886442" y="3441700"/>
              <a:ext cx="789099" cy="970176"/>
            </a:xfrm>
            <a:prstGeom prst="flowChartMagneticDisk">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9"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015" t="3284" r="29026" b="2780"/>
            <a:stretch/>
          </p:blipFill>
          <p:spPr bwMode="auto">
            <a:xfrm>
              <a:off x="2148843" y="3791183"/>
              <a:ext cx="283321" cy="605416"/>
            </a:xfrm>
            <a:prstGeom prst="rect">
              <a:avLst/>
            </a:prstGeom>
            <a:grpFill/>
            <a:ln>
              <a:noFill/>
            </a:ln>
            <a:extLst>
              <a:ext uri="{91240B29-F687-4f45-9708-019B960494DF}">
                <a14:hiddenLine xmlns="" xmlns:a14="http://schemas.microsoft.com/office/drawing/2010/main" w="9525">
                  <a:solidFill>
                    <a:schemeClr val="tx1"/>
                  </a:solidFill>
                  <a:miter lim="800000"/>
                  <a:headEnd/>
                  <a:tailEnd/>
                </a14:hiddenLine>
              </a:ext>
            </a:extLst>
          </p:spPr>
        </p:pic>
      </p:grpSp>
      <p:grpSp>
        <p:nvGrpSpPr>
          <p:cNvPr id="20" name="Group 19"/>
          <p:cNvGrpSpPr/>
          <p:nvPr/>
        </p:nvGrpSpPr>
        <p:grpSpPr>
          <a:xfrm>
            <a:off x="2553895" y="2810719"/>
            <a:ext cx="789099" cy="970176"/>
            <a:chOff x="1886442" y="3441700"/>
            <a:chExt cx="789099" cy="970176"/>
          </a:xfrm>
          <a:solidFill>
            <a:srgbClr val="FFFFFF"/>
          </a:solidFill>
        </p:grpSpPr>
        <p:sp>
          <p:nvSpPr>
            <p:cNvPr id="21" name="Magnetic Disk 20"/>
            <p:cNvSpPr/>
            <p:nvPr/>
          </p:nvSpPr>
          <p:spPr>
            <a:xfrm>
              <a:off x="1886442" y="3441700"/>
              <a:ext cx="789099" cy="970176"/>
            </a:xfrm>
            <a:prstGeom prst="flowChartMagneticDisk">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22" name="Picture 2"/>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7015" t="3284" r="29026" b="2780"/>
            <a:stretch/>
          </p:blipFill>
          <p:spPr bwMode="auto">
            <a:xfrm>
              <a:off x="2148843" y="3791183"/>
              <a:ext cx="283321" cy="605416"/>
            </a:xfrm>
            <a:prstGeom prst="rect">
              <a:avLst/>
            </a:prstGeom>
            <a:grpFill/>
            <a:ln>
              <a:noFill/>
            </a:ln>
            <a:extLst>
              <a:ext uri="{91240B29-F687-4f45-9708-019B960494DF}">
                <a14:hiddenLine xmlns="" xmlns:a14="http://schemas.microsoft.com/office/drawing/2010/main" w="9525">
                  <a:solidFill>
                    <a:schemeClr val="tx1"/>
                  </a:solidFill>
                  <a:miter lim="800000"/>
                  <a:headEnd/>
                  <a:tailEnd/>
                </a14:hiddenLine>
              </a:ext>
            </a:extLst>
          </p:spPr>
        </p:pic>
      </p:grpSp>
      <p:grpSp>
        <p:nvGrpSpPr>
          <p:cNvPr id="23" name="Group 22"/>
          <p:cNvGrpSpPr/>
          <p:nvPr/>
        </p:nvGrpSpPr>
        <p:grpSpPr>
          <a:xfrm>
            <a:off x="6463612" y="2795442"/>
            <a:ext cx="914400" cy="970176"/>
            <a:chOff x="6066203" y="3441701"/>
            <a:chExt cx="914400" cy="970176"/>
          </a:xfrm>
          <a:solidFill>
            <a:srgbClr val="FFFFFF"/>
          </a:solidFill>
        </p:grpSpPr>
        <p:sp>
          <p:nvSpPr>
            <p:cNvPr id="24" name="Rounded Rectangle 23"/>
            <p:cNvSpPr/>
            <p:nvPr/>
          </p:nvSpPr>
          <p:spPr>
            <a:xfrm>
              <a:off x="6066203" y="3441701"/>
              <a:ext cx="914400" cy="970176"/>
            </a:xfrm>
            <a:prstGeom prst="round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5" name="Picture 24" descr="hadoop-elephant.pn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7153" y="3634128"/>
              <a:ext cx="858050" cy="612648"/>
            </a:xfrm>
            <a:prstGeom prst="rect">
              <a:avLst/>
            </a:prstGeom>
            <a:grpFill/>
          </p:spPr>
        </p:pic>
      </p:grpSp>
      <p:grpSp>
        <p:nvGrpSpPr>
          <p:cNvPr id="26" name="Group 25"/>
          <p:cNvGrpSpPr/>
          <p:nvPr/>
        </p:nvGrpSpPr>
        <p:grpSpPr>
          <a:xfrm>
            <a:off x="7530412" y="2795442"/>
            <a:ext cx="914400" cy="970176"/>
            <a:chOff x="6066203" y="3441701"/>
            <a:chExt cx="914400" cy="970176"/>
          </a:xfrm>
          <a:solidFill>
            <a:srgbClr val="FFFFFF"/>
          </a:solidFill>
        </p:grpSpPr>
        <p:sp>
          <p:nvSpPr>
            <p:cNvPr id="27" name="Rounded Rectangle 26"/>
            <p:cNvSpPr/>
            <p:nvPr/>
          </p:nvSpPr>
          <p:spPr>
            <a:xfrm>
              <a:off x="6066203" y="3441701"/>
              <a:ext cx="914400" cy="970176"/>
            </a:xfrm>
            <a:prstGeom prst="roundRect">
              <a:avLst/>
            </a:prstGeom>
            <a:grp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8" name="Picture 27" descr="hadoop-elephant.png"/>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97153" y="3634128"/>
              <a:ext cx="858050" cy="612648"/>
            </a:xfrm>
            <a:prstGeom prst="rect">
              <a:avLst/>
            </a:prstGeom>
            <a:grpFill/>
          </p:spPr>
        </p:pic>
      </p:grpSp>
      <p:sp>
        <p:nvSpPr>
          <p:cNvPr id="29" name="TextBox 28"/>
          <p:cNvSpPr txBox="1"/>
          <p:nvPr/>
        </p:nvSpPr>
        <p:spPr>
          <a:xfrm>
            <a:off x="905710" y="1999825"/>
            <a:ext cx="1142360" cy="461665"/>
          </a:xfrm>
          <a:prstGeom prst="rect">
            <a:avLst/>
          </a:prstGeom>
          <a:noFill/>
        </p:spPr>
        <p:txBody>
          <a:bodyPr wrap="none" rtlCol="0">
            <a:spAutoFit/>
          </a:bodyPr>
          <a:lstStyle/>
          <a:p>
            <a:r>
              <a:rPr lang="en-US" sz="1200" b="1" dirty="0">
                <a:solidFill>
                  <a:srgbClr val="6D6C6C"/>
                </a:solidFill>
                <a:latin typeface="Arial"/>
                <a:cs typeface="Arial"/>
              </a:rPr>
              <a:t>Applications</a:t>
            </a:r>
          </a:p>
          <a:p>
            <a:r>
              <a:rPr lang="en-US" sz="1200" b="1" dirty="0">
                <a:solidFill>
                  <a:srgbClr val="6D6C6C"/>
                </a:solidFill>
                <a:latin typeface="Arial"/>
                <a:cs typeface="Arial"/>
              </a:rPr>
              <a:t>powered by</a:t>
            </a:r>
          </a:p>
        </p:txBody>
      </p:sp>
      <p:sp>
        <p:nvSpPr>
          <p:cNvPr id="30" name="TextBox 29"/>
          <p:cNvSpPr txBox="1"/>
          <p:nvPr/>
        </p:nvSpPr>
        <p:spPr>
          <a:xfrm>
            <a:off x="5782890" y="1954853"/>
            <a:ext cx="1052592" cy="461665"/>
          </a:xfrm>
          <a:prstGeom prst="rect">
            <a:avLst/>
          </a:prstGeom>
          <a:noFill/>
        </p:spPr>
        <p:txBody>
          <a:bodyPr wrap="none" rtlCol="0">
            <a:spAutoFit/>
          </a:bodyPr>
          <a:lstStyle/>
          <a:p>
            <a:pPr algn="r"/>
            <a:r>
              <a:rPr lang="en-US" sz="1200" b="1" dirty="0">
                <a:solidFill>
                  <a:srgbClr val="6D6C6C"/>
                </a:solidFill>
                <a:latin typeface="Arial"/>
                <a:cs typeface="Arial"/>
              </a:rPr>
              <a:t>Analysis</a:t>
            </a:r>
          </a:p>
          <a:p>
            <a:pPr algn="r"/>
            <a:r>
              <a:rPr lang="en-US" sz="1200" b="1" dirty="0">
                <a:solidFill>
                  <a:srgbClr val="6D6C6C"/>
                </a:solidFill>
                <a:latin typeface="Arial"/>
                <a:cs typeface="Arial"/>
              </a:rPr>
              <a:t>powered by</a:t>
            </a:r>
          </a:p>
        </p:txBody>
      </p:sp>
      <p:grpSp>
        <p:nvGrpSpPr>
          <p:cNvPr id="31" name="Group 4"/>
          <p:cNvGrpSpPr>
            <a:grpSpLocks/>
          </p:cNvGrpSpPr>
          <p:nvPr/>
        </p:nvGrpSpPr>
        <p:grpSpPr bwMode="auto">
          <a:xfrm>
            <a:off x="3414989" y="2781541"/>
            <a:ext cx="1998662" cy="1082675"/>
            <a:chOff x="3482051" y="3282805"/>
            <a:chExt cx="1997871" cy="1083410"/>
          </a:xfrm>
        </p:grpSpPr>
        <p:sp>
          <p:nvSpPr>
            <p:cNvPr id="32" name="Right Arrow 31"/>
            <p:cNvSpPr/>
            <p:nvPr/>
          </p:nvSpPr>
          <p:spPr>
            <a:xfrm>
              <a:off x="3754993" y="3282805"/>
              <a:ext cx="1377405" cy="225578"/>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solidFill>
                  <a:srgbClr val="6D6C6C"/>
                </a:solidFill>
                <a:latin typeface="Arial"/>
                <a:cs typeface="Arial"/>
              </a:endParaRPr>
            </a:p>
          </p:txBody>
        </p:sp>
        <p:sp>
          <p:nvSpPr>
            <p:cNvPr id="33" name="Right Arrow 32"/>
            <p:cNvSpPr/>
            <p:nvPr/>
          </p:nvSpPr>
          <p:spPr>
            <a:xfrm flipH="1">
              <a:off x="3791490" y="4140637"/>
              <a:ext cx="1378992" cy="225578"/>
            </a:xfrm>
            <a:prstGeom prst="rightArrow">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200" dirty="0">
                <a:solidFill>
                  <a:srgbClr val="6D6C6C"/>
                </a:solidFill>
                <a:latin typeface="Arial"/>
                <a:cs typeface="Arial"/>
              </a:endParaRPr>
            </a:p>
          </p:txBody>
        </p:sp>
        <p:sp>
          <p:nvSpPr>
            <p:cNvPr id="34" name="Content Placeholder 1"/>
            <p:cNvSpPr txBox="1">
              <a:spLocks/>
            </p:cNvSpPr>
            <p:nvPr/>
          </p:nvSpPr>
          <p:spPr bwMode="auto">
            <a:xfrm>
              <a:off x="3482051" y="3649092"/>
              <a:ext cx="1997871" cy="350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nchor="ctr"/>
            <a:lstStyle>
              <a:lvl1pPr eaLnBrk="0" hangingPunct="0">
                <a:defRPr sz="2400">
                  <a:solidFill>
                    <a:schemeClr val="tx1"/>
                  </a:solidFill>
                  <a:latin typeface="Segoe" charset="0"/>
                  <a:ea typeface="MS PGothic" charset="0"/>
                  <a:cs typeface="MS PGothic" charset="0"/>
                </a:defRPr>
              </a:lvl1pPr>
              <a:lvl2pPr marL="742950" indent="-285750" eaLnBrk="0" hangingPunct="0">
                <a:defRPr sz="2400">
                  <a:solidFill>
                    <a:schemeClr val="tx1"/>
                  </a:solidFill>
                  <a:latin typeface="Segoe" charset="0"/>
                  <a:ea typeface="MS PGothic" charset="0"/>
                  <a:cs typeface="MS PGothic" charset="0"/>
                </a:defRPr>
              </a:lvl2pPr>
              <a:lvl3pPr marL="1143000" indent="-228600" eaLnBrk="0" hangingPunct="0">
                <a:defRPr sz="2400">
                  <a:solidFill>
                    <a:schemeClr val="tx1"/>
                  </a:solidFill>
                  <a:latin typeface="Segoe" charset="0"/>
                  <a:ea typeface="MS PGothic" charset="0"/>
                  <a:cs typeface="MS PGothic" charset="0"/>
                </a:defRPr>
              </a:lvl3pPr>
              <a:lvl4pPr marL="1600200" indent="-228600" eaLnBrk="0" hangingPunct="0">
                <a:defRPr sz="2400">
                  <a:solidFill>
                    <a:schemeClr val="tx1"/>
                  </a:solidFill>
                  <a:latin typeface="Segoe" charset="0"/>
                  <a:ea typeface="MS PGothic" charset="0"/>
                  <a:cs typeface="MS PGothic" charset="0"/>
                </a:defRPr>
              </a:lvl4pPr>
              <a:lvl5pPr marL="2057400" indent="-228600" eaLnBrk="0" hangingPunct="0">
                <a:defRPr sz="2400">
                  <a:solidFill>
                    <a:schemeClr val="tx1"/>
                  </a:solidFill>
                  <a:latin typeface="Segoe"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Segoe"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Segoe"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Segoe"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Segoe" charset="0"/>
                  <a:ea typeface="MS PGothic" charset="0"/>
                  <a:cs typeface="MS PGothic" charset="0"/>
                </a:defRPr>
              </a:lvl9pPr>
            </a:lstStyle>
            <a:p>
              <a:pPr algn="ctr" eaLnBrk="1" hangingPunct="1">
                <a:spcBef>
                  <a:spcPts val="1275"/>
                </a:spcBef>
              </a:pPr>
              <a:r>
                <a:rPr lang="en-US" sz="1200" b="1" dirty="0">
                  <a:solidFill>
                    <a:srgbClr val="6D6C6C"/>
                  </a:solidFill>
                  <a:latin typeface="Arial"/>
                  <a:cs typeface="Arial"/>
                </a:rPr>
                <a:t>MongoDB Connector</a:t>
              </a:r>
              <a:br>
                <a:rPr lang="en-US" sz="1200" b="1" dirty="0">
                  <a:solidFill>
                    <a:srgbClr val="6D6C6C"/>
                  </a:solidFill>
                  <a:latin typeface="Arial"/>
                  <a:cs typeface="Arial"/>
                </a:rPr>
              </a:br>
              <a:r>
                <a:rPr lang="en-US" sz="1200" b="1" dirty="0">
                  <a:solidFill>
                    <a:srgbClr val="6D6C6C"/>
                  </a:solidFill>
                  <a:latin typeface="Arial"/>
                  <a:cs typeface="Arial"/>
                </a:rPr>
                <a:t>for </a:t>
              </a:r>
              <a:r>
                <a:rPr lang="en-US" sz="1200" b="1" dirty="0" err="1">
                  <a:solidFill>
                    <a:srgbClr val="6D6C6C"/>
                  </a:solidFill>
                  <a:latin typeface="Arial"/>
                  <a:cs typeface="Arial"/>
                </a:rPr>
                <a:t>Hadoop</a:t>
              </a:r>
              <a:endParaRPr lang="en-US" sz="1200" dirty="0">
                <a:solidFill>
                  <a:srgbClr val="6D6C6C"/>
                </a:solidFill>
                <a:latin typeface="Arial"/>
                <a:cs typeface="Arial"/>
              </a:endParaRPr>
            </a:p>
          </p:txBody>
        </p:sp>
      </p:grpSp>
    </p:spTree>
    <p:extLst>
      <p:ext uri="{BB962C8B-B14F-4D97-AF65-F5344CB8AC3E}">
        <p14:creationId xmlns:p14="http://schemas.microsoft.com/office/powerpoint/2010/main" val="387726060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355" y="78873"/>
            <a:ext cx="8229600" cy="857250"/>
          </a:xfrm>
        </p:spPr>
        <p:txBody>
          <a:bodyPr>
            <a:normAutofit/>
          </a:bodyPr>
          <a:lstStyle/>
          <a:p>
            <a:pPr algn="l"/>
            <a:r>
              <a:rPr lang="en-US" dirty="0" smtClean="0"/>
              <a:t>MongoDB in the Analytics Landscape</a:t>
            </a:r>
            <a:endParaRPr lang="en-US" dirty="0"/>
          </a:p>
        </p:txBody>
      </p:sp>
      <p:sp>
        <p:nvSpPr>
          <p:cNvPr id="35" name="Rounded Rectangle 34"/>
          <p:cNvSpPr/>
          <p:nvPr/>
        </p:nvSpPr>
        <p:spPr>
          <a:xfrm>
            <a:off x="4114800" y="3378856"/>
            <a:ext cx="4125155" cy="646496"/>
          </a:xfrm>
          <a:prstGeom prst="roundRect">
            <a:avLst/>
          </a:prstGeom>
          <a:solidFill>
            <a:schemeClr val="bg1"/>
          </a:solid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1572262" y="4146045"/>
            <a:ext cx="4125155" cy="646496"/>
          </a:xfrm>
          <a:prstGeom prst="roundRect">
            <a:avLst/>
          </a:prstGeom>
          <a:solidFill>
            <a:schemeClr val="bg1"/>
          </a:solidFill>
          <a:ln>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1377084" y="1809750"/>
            <a:ext cx="6614973" cy="0"/>
          </a:xfrm>
          <a:prstGeom prst="straightConnector1">
            <a:avLst/>
          </a:prstGeom>
          <a:ln>
            <a:solidFill>
              <a:schemeClr val="tx1">
                <a:lumMod val="65000"/>
                <a:lumOff val="35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1377084" y="1998941"/>
            <a:ext cx="0" cy="2858809"/>
          </a:xfrm>
          <a:prstGeom prst="straightConnector1">
            <a:avLst/>
          </a:prstGeom>
          <a:ln>
            <a:solidFill>
              <a:schemeClr val="tx1">
                <a:lumMod val="65000"/>
                <a:lumOff val="35000"/>
              </a:schemeClr>
            </a:solidFill>
            <a:headEnd type="triangle" w="lg" len="med"/>
            <a:tailEnd type="triangle" w="lg" len="med"/>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1116460" y="1169935"/>
            <a:ext cx="2006529" cy="461665"/>
          </a:xfrm>
          <a:prstGeom prst="rect">
            <a:avLst/>
          </a:prstGeom>
          <a:noFill/>
        </p:spPr>
        <p:txBody>
          <a:bodyPr wrap="none" rtlCol="0">
            <a:spAutoFit/>
          </a:bodyPr>
          <a:lstStyle/>
          <a:p>
            <a:pPr algn="ctr"/>
            <a:r>
              <a:rPr lang="en-US" sz="1200" dirty="0">
                <a:solidFill>
                  <a:srgbClr val="494747"/>
                </a:solidFill>
                <a:latin typeface="Arial"/>
                <a:cs typeface="Arial"/>
              </a:rPr>
              <a:t>Batch / Predictive / Ad Hoc</a:t>
            </a:r>
          </a:p>
          <a:p>
            <a:pPr algn="ctr"/>
            <a:r>
              <a:rPr lang="en-US" sz="1200" dirty="0">
                <a:solidFill>
                  <a:srgbClr val="494747"/>
                </a:solidFill>
                <a:latin typeface="Arial"/>
                <a:cs typeface="Arial"/>
              </a:rPr>
              <a:t>(</a:t>
            </a:r>
            <a:r>
              <a:rPr lang="en-US" sz="1200" dirty="0" err="1">
                <a:solidFill>
                  <a:srgbClr val="494747"/>
                </a:solidFill>
                <a:latin typeface="Arial"/>
                <a:cs typeface="Arial"/>
              </a:rPr>
              <a:t>mins</a:t>
            </a:r>
            <a:r>
              <a:rPr lang="en-US" sz="1200" dirty="0">
                <a:solidFill>
                  <a:srgbClr val="494747"/>
                </a:solidFill>
                <a:latin typeface="Arial"/>
                <a:cs typeface="Arial"/>
              </a:rPr>
              <a:t> – hours)</a:t>
            </a:r>
          </a:p>
        </p:txBody>
      </p:sp>
      <p:sp>
        <p:nvSpPr>
          <p:cNvPr id="40" name="TextBox 39"/>
          <p:cNvSpPr txBox="1"/>
          <p:nvPr/>
        </p:nvSpPr>
        <p:spPr>
          <a:xfrm>
            <a:off x="6826077" y="1169936"/>
            <a:ext cx="2141026" cy="461665"/>
          </a:xfrm>
          <a:prstGeom prst="rect">
            <a:avLst/>
          </a:prstGeom>
          <a:noFill/>
        </p:spPr>
        <p:txBody>
          <a:bodyPr wrap="square" rtlCol="0">
            <a:spAutoFit/>
          </a:bodyPr>
          <a:lstStyle/>
          <a:p>
            <a:pPr algn="ctr"/>
            <a:r>
              <a:rPr lang="en-US" sz="1200" dirty="0">
                <a:solidFill>
                  <a:srgbClr val="494747"/>
                </a:solidFill>
                <a:latin typeface="Arial"/>
                <a:cs typeface="Arial"/>
              </a:rPr>
              <a:t>Real-Time Dashboards / </a:t>
            </a:r>
            <a:r>
              <a:rPr lang="en-US" sz="1200" dirty="0" smtClean="0">
                <a:solidFill>
                  <a:srgbClr val="494747"/>
                </a:solidFill>
                <a:latin typeface="Arial"/>
                <a:cs typeface="Arial"/>
              </a:rPr>
              <a:t>Scoring (</a:t>
            </a:r>
            <a:r>
              <a:rPr lang="en-US" sz="1200" dirty="0">
                <a:solidFill>
                  <a:srgbClr val="494747"/>
                </a:solidFill>
                <a:latin typeface="Arial"/>
                <a:cs typeface="Arial"/>
              </a:rPr>
              <a:t>&lt;30 </a:t>
            </a:r>
            <a:r>
              <a:rPr lang="en-US" sz="1200" dirty="0" err="1">
                <a:solidFill>
                  <a:srgbClr val="494747"/>
                </a:solidFill>
                <a:latin typeface="Arial"/>
                <a:cs typeface="Arial"/>
              </a:rPr>
              <a:t>ms</a:t>
            </a:r>
            <a:r>
              <a:rPr lang="en-US" sz="1200" dirty="0">
                <a:solidFill>
                  <a:srgbClr val="494747"/>
                </a:solidFill>
                <a:latin typeface="Arial"/>
                <a:cs typeface="Arial"/>
              </a:rPr>
              <a:t>)</a:t>
            </a:r>
          </a:p>
        </p:txBody>
      </p:sp>
      <p:sp>
        <p:nvSpPr>
          <p:cNvPr id="41" name="TextBox 40"/>
          <p:cNvSpPr txBox="1"/>
          <p:nvPr/>
        </p:nvSpPr>
        <p:spPr>
          <a:xfrm>
            <a:off x="4337492" y="1169935"/>
            <a:ext cx="1459429" cy="461665"/>
          </a:xfrm>
          <a:prstGeom prst="rect">
            <a:avLst/>
          </a:prstGeom>
          <a:noFill/>
        </p:spPr>
        <p:txBody>
          <a:bodyPr wrap="none" rtlCol="0">
            <a:spAutoFit/>
          </a:bodyPr>
          <a:lstStyle/>
          <a:p>
            <a:pPr algn="ctr"/>
            <a:r>
              <a:rPr lang="en-US" sz="1200" dirty="0">
                <a:solidFill>
                  <a:srgbClr val="494747"/>
                </a:solidFill>
                <a:latin typeface="Arial"/>
                <a:cs typeface="Arial"/>
              </a:rPr>
              <a:t>Planned Reporting</a:t>
            </a:r>
          </a:p>
          <a:p>
            <a:pPr algn="ctr"/>
            <a:r>
              <a:rPr lang="en-US" sz="1200" dirty="0">
                <a:solidFill>
                  <a:srgbClr val="494747"/>
                </a:solidFill>
                <a:latin typeface="Arial"/>
                <a:cs typeface="Arial"/>
              </a:rPr>
              <a:t>(</a:t>
            </a:r>
            <a:r>
              <a:rPr lang="en-US" sz="1200" dirty="0" err="1">
                <a:solidFill>
                  <a:srgbClr val="494747"/>
                </a:solidFill>
                <a:latin typeface="Arial"/>
                <a:cs typeface="Arial"/>
              </a:rPr>
              <a:t>secs</a:t>
            </a:r>
            <a:r>
              <a:rPr lang="en-US" sz="1200" dirty="0">
                <a:solidFill>
                  <a:srgbClr val="494747"/>
                </a:solidFill>
                <a:latin typeface="Arial"/>
                <a:cs typeface="Arial"/>
              </a:rPr>
              <a:t> – </a:t>
            </a:r>
            <a:r>
              <a:rPr lang="en-US" sz="1200" dirty="0" err="1">
                <a:solidFill>
                  <a:srgbClr val="494747"/>
                </a:solidFill>
                <a:latin typeface="Arial"/>
                <a:cs typeface="Arial"/>
              </a:rPr>
              <a:t>mins</a:t>
            </a:r>
            <a:r>
              <a:rPr lang="en-US" sz="1200" dirty="0">
                <a:solidFill>
                  <a:srgbClr val="494747"/>
                </a:solidFill>
                <a:latin typeface="Arial"/>
                <a:cs typeface="Arial"/>
              </a:rPr>
              <a:t> )</a:t>
            </a:r>
          </a:p>
        </p:txBody>
      </p:sp>
      <p:sp>
        <p:nvSpPr>
          <p:cNvPr id="42" name="TextBox 41"/>
          <p:cNvSpPr txBox="1"/>
          <p:nvPr/>
        </p:nvSpPr>
        <p:spPr>
          <a:xfrm>
            <a:off x="92379" y="1998941"/>
            <a:ext cx="1082748" cy="276999"/>
          </a:xfrm>
          <a:prstGeom prst="rect">
            <a:avLst/>
          </a:prstGeom>
          <a:noFill/>
        </p:spPr>
        <p:txBody>
          <a:bodyPr wrap="none" rtlCol="0">
            <a:spAutoFit/>
          </a:bodyPr>
          <a:lstStyle/>
          <a:p>
            <a:pPr algn="ctr"/>
            <a:r>
              <a:rPr lang="en-US" sz="1200" dirty="0">
                <a:solidFill>
                  <a:srgbClr val="494747"/>
                </a:solidFill>
                <a:latin typeface="Arial"/>
                <a:cs typeface="Arial"/>
              </a:rPr>
              <a:t>Experimental</a:t>
            </a:r>
          </a:p>
        </p:txBody>
      </p:sp>
      <p:sp>
        <p:nvSpPr>
          <p:cNvPr id="43" name="TextBox 42"/>
          <p:cNvSpPr txBox="1"/>
          <p:nvPr/>
        </p:nvSpPr>
        <p:spPr>
          <a:xfrm>
            <a:off x="474256" y="4420589"/>
            <a:ext cx="680896" cy="276999"/>
          </a:xfrm>
          <a:prstGeom prst="rect">
            <a:avLst/>
          </a:prstGeom>
          <a:noFill/>
        </p:spPr>
        <p:txBody>
          <a:bodyPr wrap="none" rtlCol="0">
            <a:spAutoFit/>
          </a:bodyPr>
          <a:lstStyle/>
          <a:p>
            <a:pPr algn="ctr"/>
            <a:r>
              <a:rPr lang="en-US" sz="1200" dirty="0">
                <a:solidFill>
                  <a:srgbClr val="494747"/>
                </a:solidFill>
                <a:latin typeface="Arial"/>
                <a:cs typeface="Arial"/>
              </a:rPr>
              <a:t>Legacy</a:t>
            </a:r>
          </a:p>
        </p:txBody>
      </p:sp>
      <p:pic>
        <p:nvPicPr>
          <p:cNvPr id="44" name="Picture 43"/>
          <p:cNvPicPr>
            <a:picLocks noChangeAspect="1"/>
          </p:cNvPicPr>
          <p:nvPr/>
        </p:nvPicPr>
        <p:blipFill>
          <a:blip r:embed="rId3"/>
          <a:stretch>
            <a:fillRect/>
          </a:stretch>
        </p:blipFill>
        <p:spPr>
          <a:xfrm>
            <a:off x="6433927" y="3494368"/>
            <a:ext cx="1411261" cy="415473"/>
          </a:xfrm>
          <a:prstGeom prst="rect">
            <a:avLst/>
          </a:prstGeom>
        </p:spPr>
      </p:pic>
      <p:pic>
        <p:nvPicPr>
          <p:cNvPr id="45" name="Picture 44"/>
          <p:cNvPicPr>
            <a:picLocks noChangeAspect="1"/>
          </p:cNvPicPr>
          <p:nvPr/>
        </p:nvPicPr>
        <p:blipFill>
          <a:blip r:embed="rId4"/>
          <a:stretch>
            <a:fillRect/>
          </a:stretch>
        </p:blipFill>
        <p:spPr>
          <a:xfrm>
            <a:off x="5522029" y="2623449"/>
            <a:ext cx="1467232" cy="633273"/>
          </a:xfrm>
          <a:prstGeom prst="rect">
            <a:avLst/>
          </a:prstGeom>
        </p:spPr>
      </p:pic>
      <p:pic>
        <p:nvPicPr>
          <p:cNvPr id="46" name="Picture 45"/>
          <p:cNvPicPr>
            <a:picLocks noChangeAspect="1"/>
          </p:cNvPicPr>
          <p:nvPr/>
        </p:nvPicPr>
        <p:blipFill>
          <a:blip r:embed="rId5"/>
          <a:stretch>
            <a:fillRect/>
          </a:stretch>
        </p:blipFill>
        <p:spPr>
          <a:xfrm>
            <a:off x="6086148" y="1940018"/>
            <a:ext cx="989295" cy="510315"/>
          </a:xfrm>
          <a:prstGeom prst="rect">
            <a:avLst/>
          </a:prstGeom>
        </p:spPr>
      </p:pic>
      <p:pic>
        <p:nvPicPr>
          <p:cNvPr id="47" name="Picture 46"/>
          <p:cNvPicPr>
            <a:picLocks noChangeAspect="1"/>
          </p:cNvPicPr>
          <p:nvPr/>
        </p:nvPicPr>
        <p:blipFill>
          <a:blip r:embed="rId6"/>
          <a:stretch>
            <a:fillRect/>
          </a:stretch>
        </p:blipFill>
        <p:spPr>
          <a:xfrm>
            <a:off x="1785233" y="4342418"/>
            <a:ext cx="1061680" cy="281309"/>
          </a:xfrm>
          <a:prstGeom prst="rect">
            <a:avLst/>
          </a:prstGeom>
        </p:spPr>
      </p:pic>
      <p:pic>
        <p:nvPicPr>
          <p:cNvPr id="48" name="Picture 47"/>
          <p:cNvPicPr>
            <a:picLocks noChangeAspect="1"/>
          </p:cNvPicPr>
          <p:nvPr/>
        </p:nvPicPr>
        <p:blipFill>
          <a:blip r:embed="rId7"/>
          <a:stretch>
            <a:fillRect/>
          </a:stretch>
        </p:blipFill>
        <p:spPr>
          <a:xfrm>
            <a:off x="2824636" y="2724150"/>
            <a:ext cx="727451" cy="654706"/>
          </a:xfrm>
          <a:prstGeom prst="rect">
            <a:avLst/>
          </a:prstGeom>
        </p:spPr>
      </p:pic>
      <p:pic>
        <p:nvPicPr>
          <p:cNvPr id="49" name="Picture 48"/>
          <p:cNvPicPr>
            <a:picLocks noChangeAspect="1"/>
          </p:cNvPicPr>
          <p:nvPr/>
        </p:nvPicPr>
        <p:blipFill>
          <a:blip r:embed="rId8"/>
          <a:stretch>
            <a:fillRect/>
          </a:stretch>
        </p:blipFill>
        <p:spPr>
          <a:xfrm>
            <a:off x="2043880" y="3385206"/>
            <a:ext cx="1495507" cy="519029"/>
          </a:xfrm>
          <a:prstGeom prst="rect">
            <a:avLst/>
          </a:prstGeom>
        </p:spPr>
      </p:pic>
      <p:pic>
        <p:nvPicPr>
          <p:cNvPr id="50" name="Picture 49"/>
          <p:cNvPicPr>
            <a:picLocks noChangeAspect="1"/>
          </p:cNvPicPr>
          <p:nvPr/>
        </p:nvPicPr>
        <p:blipFill>
          <a:blip r:embed="rId9"/>
          <a:stretch>
            <a:fillRect/>
          </a:stretch>
        </p:blipFill>
        <p:spPr>
          <a:xfrm>
            <a:off x="4313785" y="4397351"/>
            <a:ext cx="1154687" cy="238431"/>
          </a:xfrm>
          <a:prstGeom prst="rect">
            <a:avLst/>
          </a:prstGeom>
        </p:spPr>
      </p:pic>
      <p:pic>
        <p:nvPicPr>
          <p:cNvPr id="51" name="Picture 50"/>
          <p:cNvPicPr>
            <a:picLocks noChangeAspect="1"/>
          </p:cNvPicPr>
          <p:nvPr/>
        </p:nvPicPr>
        <p:blipFill>
          <a:blip r:embed="rId10"/>
          <a:stretch>
            <a:fillRect/>
          </a:stretch>
        </p:blipFill>
        <p:spPr>
          <a:xfrm>
            <a:off x="3293391" y="4360199"/>
            <a:ext cx="626828" cy="250731"/>
          </a:xfrm>
          <a:prstGeom prst="rect">
            <a:avLst/>
          </a:prstGeom>
        </p:spPr>
      </p:pic>
      <p:cxnSp>
        <p:nvCxnSpPr>
          <p:cNvPr id="52" name="Straight Arrow Connector 51"/>
          <p:cNvCxnSpPr/>
          <p:nvPr/>
        </p:nvCxnSpPr>
        <p:spPr>
          <a:xfrm flipH="1">
            <a:off x="4332902" y="3738389"/>
            <a:ext cx="1911047" cy="0"/>
          </a:xfrm>
          <a:prstGeom prst="straightConnector1">
            <a:avLst/>
          </a:prstGeom>
          <a:ln>
            <a:solidFill>
              <a:schemeClr val="tx1">
                <a:lumMod val="50000"/>
                <a:lumOff val="50000"/>
              </a:schemeClr>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5959644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63" y="36652"/>
            <a:ext cx="8229600" cy="857250"/>
          </a:xfrm>
        </p:spPr>
        <p:txBody>
          <a:bodyPr>
            <a:normAutofit/>
          </a:bodyPr>
          <a:lstStyle/>
          <a:p>
            <a:pPr algn="l"/>
            <a:r>
              <a:rPr lang="en-US" dirty="0" smtClean="0"/>
              <a:t>Analytics Landscape</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885117436"/>
              </p:ext>
            </p:extLst>
          </p:nvPr>
        </p:nvGraphicFramePr>
        <p:xfrm>
          <a:off x="1683540" y="1086582"/>
          <a:ext cx="7003260" cy="3529814"/>
        </p:xfrm>
        <a:graphic>
          <a:graphicData uri="http://schemas.openxmlformats.org/drawingml/2006/table">
            <a:tbl>
              <a:tblPr firstRow="1" bandRow="1">
                <a:noFill/>
              </a:tblPr>
              <a:tblGrid>
                <a:gridCol w="1400652"/>
                <a:gridCol w="1400652"/>
                <a:gridCol w="1400652"/>
                <a:gridCol w="1400652"/>
                <a:gridCol w="1400652"/>
              </a:tblGrid>
              <a:tr h="603650">
                <a:tc>
                  <a:txBody>
                    <a:bodyPr/>
                    <a:lstStyle/>
                    <a:p>
                      <a:pPr algn="ctr"/>
                      <a:r>
                        <a:rPr lang="en-US" sz="1200" b="1" dirty="0" smtClean="0">
                          <a:solidFill>
                            <a:schemeClr val="bg1"/>
                          </a:solidFill>
                          <a:latin typeface="Arial"/>
                          <a:cs typeface="Arial"/>
                        </a:rPr>
                        <a:t>Response</a:t>
                      </a:r>
                      <a:endParaRPr lang="en-US" sz="1200" b="1" dirty="0">
                        <a:solidFill>
                          <a:schemeClr val="bg1"/>
                        </a:solidFill>
                        <a:latin typeface="Arial"/>
                        <a:cs typeface="Arial"/>
                      </a:endParaRP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rgbClr val="5A9633"/>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b="1" dirty="0" smtClean="0">
                          <a:solidFill>
                            <a:schemeClr val="bg1"/>
                          </a:solidFill>
                          <a:latin typeface="Arial"/>
                          <a:cs typeface="Arial"/>
                        </a:rPr>
                        <a:t>Data Supported</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rgbClr val="5A9633"/>
                    </a:solidFill>
                  </a:tcPr>
                </a:tc>
                <a:tc>
                  <a:txBody>
                    <a:bodyPr/>
                    <a:lstStyle/>
                    <a:p>
                      <a:pPr algn="ctr"/>
                      <a:r>
                        <a:rPr lang="en-US" sz="1200" b="1" dirty="0" smtClean="0">
                          <a:solidFill>
                            <a:schemeClr val="bg1"/>
                          </a:solidFill>
                          <a:latin typeface="Arial"/>
                          <a:cs typeface="Arial"/>
                        </a:rPr>
                        <a:t>Maturity</a:t>
                      </a:r>
                      <a:endParaRPr lang="en-US" sz="1200" b="1" dirty="0">
                        <a:solidFill>
                          <a:schemeClr val="bg1"/>
                        </a:solidFill>
                        <a:latin typeface="Arial"/>
                        <a:cs typeface="Arial"/>
                      </a:endParaRP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rgbClr val="5A9633"/>
                    </a:solidFill>
                  </a:tcPr>
                </a:tc>
                <a:tc>
                  <a:txBody>
                    <a:bodyPr/>
                    <a:lstStyle/>
                    <a:p>
                      <a:pPr algn="ctr"/>
                      <a:r>
                        <a:rPr lang="en-US" sz="1200" b="1" baseline="0" dirty="0" smtClean="0">
                          <a:solidFill>
                            <a:schemeClr val="bg1"/>
                          </a:solidFill>
                          <a:latin typeface="Arial"/>
                          <a:cs typeface="Arial"/>
                        </a:rPr>
                        <a:t>Analytical Capabilities</a:t>
                      </a:r>
                      <a:endParaRPr lang="en-US" sz="1200" b="1" dirty="0">
                        <a:solidFill>
                          <a:schemeClr val="bg1"/>
                        </a:solidFill>
                        <a:latin typeface="Arial"/>
                        <a:cs typeface="Arial"/>
                      </a:endParaRP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rgbClr val="5A9633"/>
                    </a:solidFill>
                  </a:tcPr>
                </a:tc>
                <a:tc>
                  <a:txBody>
                    <a:bodyPr/>
                    <a:lstStyle/>
                    <a:p>
                      <a:pPr algn="ctr"/>
                      <a:r>
                        <a:rPr lang="en-US" sz="1200" b="1" dirty="0" smtClean="0">
                          <a:solidFill>
                            <a:schemeClr val="bg1"/>
                          </a:solidFill>
                          <a:latin typeface="Arial"/>
                          <a:cs typeface="Arial"/>
                        </a:rPr>
                        <a:t>Ease</a:t>
                      </a:r>
                      <a:r>
                        <a:rPr lang="en-US" sz="1200" b="1" baseline="0" dirty="0" smtClean="0">
                          <a:solidFill>
                            <a:schemeClr val="bg1"/>
                          </a:solidFill>
                          <a:latin typeface="Arial"/>
                          <a:cs typeface="Arial"/>
                        </a:rPr>
                        <a:t> of Use</a:t>
                      </a:r>
                      <a:endParaRPr lang="en-US" sz="1200" b="1" dirty="0">
                        <a:solidFill>
                          <a:schemeClr val="bg1"/>
                        </a:solidFill>
                        <a:latin typeface="Arial"/>
                        <a:cs typeface="Arial"/>
                      </a:endParaRP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solidFill>
                      <a:srgbClr val="5A9633"/>
                    </a:solidFill>
                  </a:tcPr>
                </a:tc>
              </a:tr>
              <a:tr h="475061">
                <a:tc>
                  <a:txBody>
                    <a:bodyPr/>
                    <a:lstStyle/>
                    <a:p>
                      <a:pPr algn="ctr"/>
                      <a:r>
                        <a:rPr lang="en-US" sz="1200" dirty="0" smtClean="0">
                          <a:solidFill>
                            <a:srgbClr val="494747"/>
                          </a:solidFill>
                          <a:latin typeface="Arial"/>
                          <a:cs typeface="Arial"/>
                        </a:rPr>
                        <a:t>Real-Time</a:t>
                      </a:r>
                      <a:endParaRPr lang="en-US" sz="1200" dirty="0">
                        <a:solidFill>
                          <a:srgbClr val="494747"/>
                        </a:solidFill>
                        <a:latin typeface="Arial"/>
                        <a:cs typeface="Arial"/>
                      </a:endParaRP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smtClean="0">
                          <a:ln>
                            <a:noFill/>
                          </a:ln>
                          <a:solidFill>
                            <a:srgbClr val="416A20"/>
                          </a:solidFill>
                          <a:effectLst/>
                          <a:uLnTx/>
                          <a:uFillTx/>
                          <a:latin typeface="Arial"/>
                          <a:ea typeface="+mn-ea"/>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algn="ctr" fontAlgn="b"/>
                      <a:r>
                        <a:rPr lang="en-US" sz="2400" b="0" i="0" u="none" strike="noStrike" dirty="0" smtClean="0">
                          <a:solidFill>
                            <a:schemeClr val="accent5"/>
                          </a:solidFill>
                          <a:effectLst/>
                          <a:latin typeface="Arial"/>
                          <a:cs typeface="Arial"/>
                        </a:rPr>
                        <a:t>◕</a:t>
                      </a:r>
                      <a:endParaRPr lang="en-US" sz="2400" b="0" i="0" u="none" strike="noStrike" dirty="0">
                        <a:solidFill>
                          <a:schemeClr val="accent5"/>
                        </a:solidFill>
                        <a:effectLst/>
                        <a:latin typeface="Arial"/>
                        <a:cs typeface="Arial"/>
                      </a:endParaRP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r>
              <a:tr h="475061">
                <a:tc>
                  <a:txBody>
                    <a:bodyPr/>
                    <a:lstStyle/>
                    <a:p>
                      <a:pPr algn="ctr"/>
                      <a:r>
                        <a:rPr lang="en-US" sz="1200" dirty="0" smtClean="0">
                          <a:solidFill>
                            <a:srgbClr val="494747"/>
                          </a:solidFill>
                          <a:latin typeface="Arial"/>
                          <a:cs typeface="Arial"/>
                        </a:rPr>
                        <a:t>Batch</a:t>
                      </a:r>
                      <a:endParaRPr lang="en-US" sz="1200" dirty="0">
                        <a:solidFill>
                          <a:srgbClr val="494747"/>
                        </a:solidFill>
                        <a:latin typeface="Arial"/>
                        <a:cs typeface="Arial"/>
                      </a:endParaRP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solidFill>
                            <a:schemeClr val="accent5"/>
                          </a:solidFill>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r>
              <a:tr h="475061">
                <a:tc>
                  <a:txBody>
                    <a:bodyPr/>
                    <a:lstStyle/>
                    <a:p>
                      <a:pPr algn="ctr"/>
                      <a:r>
                        <a:rPr lang="en-US" sz="1200" dirty="0" smtClean="0">
                          <a:solidFill>
                            <a:srgbClr val="494747"/>
                          </a:solidFill>
                          <a:latin typeface="Arial"/>
                          <a:cs typeface="Arial"/>
                        </a:rPr>
                        <a:t>Batch</a:t>
                      </a:r>
                      <a:endParaRPr lang="en-US" sz="1200" dirty="0">
                        <a:solidFill>
                          <a:srgbClr val="494747"/>
                        </a:solidFill>
                        <a:latin typeface="Arial"/>
                        <a:cs typeface="Arial"/>
                      </a:endParaRP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r>
              <a:tr h="475061">
                <a:tc>
                  <a:txBody>
                    <a:bodyPr/>
                    <a:lstStyle/>
                    <a:p>
                      <a:pPr algn="ctr"/>
                      <a:r>
                        <a:rPr lang="en-US" sz="1200" dirty="0" smtClean="0">
                          <a:solidFill>
                            <a:srgbClr val="494747"/>
                          </a:solidFill>
                          <a:latin typeface="Arial"/>
                          <a:cs typeface="Arial"/>
                        </a:rPr>
                        <a:t>Interactive</a:t>
                      </a:r>
                      <a:endParaRPr lang="en-US" sz="1200" dirty="0">
                        <a:solidFill>
                          <a:srgbClr val="494747"/>
                        </a:solidFill>
                        <a:latin typeface="Arial"/>
                        <a:cs typeface="Arial"/>
                      </a:endParaRP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r>
              <a:tr h="475061">
                <a:tc>
                  <a:txBody>
                    <a:bodyPr/>
                    <a:lstStyle/>
                    <a:p>
                      <a:pPr algn="ctr"/>
                      <a:r>
                        <a:rPr lang="en-US" sz="1200" dirty="0" smtClean="0">
                          <a:solidFill>
                            <a:srgbClr val="494747"/>
                          </a:solidFill>
                          <a:latin typeface="Arial"/>
                          <a:cs typeface="Arial"/>
                        </a:rPr>
                        <a:t>Interactive</a:t>
                      </a:r>
                      <a:endParaRPr lang="en-US" sz="1200" dirty="0">
                        <a:solidFill>
                          <a:srgbClr val="494747"/>
                        </a:solidFill>
                        <a:latin typeface="Arial"/>
                        <a:cs typeface="Arial"/>
                      </a:endParaRP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solidFill>
                            <a:schemeClr val="accent5"/>
                          </a:solidFill>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r>
              <a:tr h="475061">
                <a:tc>
                  <a:txBody>
                    <a:bodyPr/>
                    <a:lstStyle/>
                    <a:p>
                      <a:pPr algn="ctr"/>
                      <a:r>
                        <a:rPr lang="en-US" sz="1200" dirty="0" smtClean="0">
                          <a:solidFill>
                            <a:srgbClr val="494747"/>
                          </a:solidFill>
                          <a:latin typeface="Arial"/>
                          <a:cs typeface="Arial"/>
                        </a:rPr>
                        <a:t>Interactive</a:t>
                      </a:r>
                      <a:endParaRPr lang="en-US" sz="1200" dirty="0">
                        <a:solidFill>
                          <a:srgbClr val="494747"/>
                        </a:solidFill>
                        <a:latin typeface="Arial"/>
                        <a:cs typeface="Arial"/>
                      </a:endParaRP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i="0" u="none" strike="noStrike" dirty="0" smtClean="0">
                          <a:solidFill>
                            <a:schemeClr val="accent5"/>
                          </a:solidFill>
                          <a:effectLst/>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solidFill>
                            <a:schemeClr val="accent5"/>
                          </a:solidFill>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solidFill>
                            <a:schemeClr val="accent5"/>
                          </a:solidFill>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solidFill>
                            <a:schemeClr val="accent5"/>
                          </a:solidFill>
                          <a:latin typeface="Arial"/>
                          <a:cs typeface="Arial"/>
                        </a:rPr>
                        <a:t>●</a:t>
                      </a:r>
                    </a:p>
                  </a:txBody>
                  <a:tcPr marL="91450" marR="91450" marT="60967" marB="60967" anchor="ctr">
                    <a:lnL w="3175" cap="flat" cmpd="sng" algn="ctr">
                      <a:solidFill>
                        <a:srgbClr val="4E4C4C">
                          <a:lumMod val="60000"/>
                          <a:lumOff val="40000"/>
                        </a:srgbClr>
                      </a:solidFill>
                      <a:prstDash val="solid"/>
                      <a:round/>
                      <a:headEnd type="none" w="med" len="med"/>
                      <a:tailEnd type="none" w="med" len="med"/>
                    </a:lnL>
                    <a:lnR w="3175" cap="flat" cmpd="sng" algn="ctr">
                      <a:solidFill>
                        <a:srgbClr val="4E4C4C">
                          <a:lumMod val="60000"/>
                          <a:lumOff val="40000"/>
                        </a:srgbClr>
                      </a:solidFill>
                      <a:prstDash val="solid"/>
                      <a:round/>
                      <a:headEnd type="none" w="med" len="med"/>
                      <a:tailEnd type="none" w="med" len="med"/>
                    </a:lnR>
                    <a:lnT w="3175" cap="flat" cmpd="sng" algn="ctr">
                      <a:solidFill>
                        <a:srgbClr val="4E4C4C">
                          <a:lumMod val="60000"/>
                          <a:lumOff val="40000"/>
                        </a:srgbClr>
                      </a:solidFill>
                      <a:prstDash val="solid"/>
                      <a:round/>
                      <a:headEnd type="none" w="med" len="med"/>
                      <a:tailEnd type="none" w="med" len="med"/>
                    </a:lnT>
                    <a:lnB w="3175" cap="flat" cmpd="sng" algn="ctr">
                      <a:solidFill>
                        <a:srgbClr val="4E4C4C">
                          <a:lumMod val="60000"/>
                          <a:lumOff val="40000"/>
                        </a:srgbClr>
                      </a:solidFill>
                      <a:prstDash val="solid"/>
                      <a:round/>
                      <a:headEnd type="none" w="med" len="med"/>
                      <a:tailEnd type="none" w="med" len="med"/>
                    </a:lnB>
                  </a:tcPr>
                </a:tc>
              </a:tr>
            </a:tbl>
          </a:graphicData>
        </a:graphic>
      </p:graphicFrame>
      <p:pic>
        <p:nvPicPr>
          <p:cNvPr id="22" name="Picture 21"/>
          <p:cNvPicPr>
            <a:picLocks noChangeAspect="1"/>
          </p:cNvPicPr>
          <p:nvPr/>
        </p:nvPicPr>
        <p:blipFill>
          <a:blip r:embed="rId3"/>
          <a:stretch>
            <a:fillRect/>
          </a:stretch>
        </p:blipFill>
        <p:spPr>
          <a:xfrm>
            <a:off x="417563" y="1721197"/>
            <a:ext cx="1134954" cy="334129"/>
          </a:xfrm>
          <a:prstGeom prst="rect">
            <a:avLst/>
          </a:prstGeom>
        </p:spPr>
      </p:pic>
      <p:pic>
        <p:nvPicPr>
          <p:cNvPr id="23" name="Picture 22"/>
          <p:cNvPicPr>
            <a:picLocks noChangeAspect="1"/>
          </p:cNvPicPr>
          <p:nvPr/>
        </p:nvPicPr>
        <p:blipFill>
          <a:blip r:embed="rId4"/>
          <a:stretch>
            <a:fillRect/>
          </a:stretch>
        </p:blipFill>
        <p:spPr>
          <a:xfrm>
            <a:off x="641177" y="3245197"/>
            <a:ext cx="853586" cy="368417"/>
          </a:xfrm>
          <a:prstGeom prst="rect">
            <a:avLst/>
          </a:prstGeom>
        </p:spPr>
      </p:pic>
      <p:pic>
        <p:nvPicPr>
          <p:cNvPr id="24" name="Picture 23"/>
          <p:cNvPicPr>
            <a:picLocks noChangeAspect="1"/>
          </p:cNvPicPr>
          <p:nvPr/>
        </p:nvPicPr>
        <p:blipFill>
          <a:blip r:embed="rId5"/>
          <a:stretch>
            <a:fillRect/>
          </a:stretch>
        </p:blipFill>
        <p:spPr>
          <a:xfrm>
            <a:off x="769140" y="3702396"/>
            <a:ext cx="634489" cy="327293"/>
          </a:xfrm>
          <a:prstGeom prst="rect">
            <a:avLst/>
          </a:prstGeom>
        </p:spPr>
      </p:pic>
      <p:pic>
        <p:nvPicPr>
          <p:cNvPr id="25" name="Picture 24"/>
          <p:cNvPicPr>
            <a:picLocks noChangeAspect="1"/>
          </p:cNvPicPr>
          <p:nvPr/>
        </p:nvPicPr>
        <p:blipFill>
          <a:blip r:embed="rId6"/>
          <a:stretch>
            <a:fillRect/>
          </a:stretch>
        </p:blipFill>
        <p:spPr>
          <a:xfrm>
            <a:off x="985040" y="2774027"/>
            <a:ext cx="340239" cy="306215"/>
          </a:xfrm>
          <a:prstGeom prst="rect">
            <a:avLst/>
          </a:prstGeom>
        </p:spPr>
      </p:pic>
      <p:pic>
        <p:nvPicPr>
          <p:cNvPr id="26" name="Picture 25"/>
          <p:cNvPicPr>
            <a:picLocks noChangeAspect="1"/>
          </p:cNvPicPr>
          <p:nvPr/>
        </p:nvPicPr>
        <p:blipFill>
          <a:blip r:embed="rId7"/>
          <a:stretch>
            <a:fillRect/>
          </a:stretch>
        </p:blipFill>
        <p:spPr>
          <a:xfrm>
            <a:off x="503574" y="2177289"/>
            <a:ext cx="1100989" cy="382108"/>
          </a:xfrm>
          <a:prstGeom prst="rect">
            <a:avLst/>
          </a:prstGeom>
        </p:spPr>
      </p:pic>
      <p:pic>
        <p:nvPicPr>
          <p:cNvPr id="27" name="Picture 26"/>
          <p:cNvPicPr>
            <a:picLocks noChangeAspect="1"/>
          </p:cNvPicPr>
          <p:nvPr/>
        </p:nvPicPr>
        <p:blipFill>
          <a:blip r:embed="rId8"/>
          <a:stretch>
            <a:fillRect/>
          </a:stretch>
        </p:blipFill>
        <p:spPr>
          <a:xfrm>
            <a:off x="541674" y="4250292"/>
            <a:ext cx="953089" cy="252536"/>
          </a:xfrm>
          <a:prstGeom prst="rect">
            <a:avLst/>
          </a:prstGeom>
        </p:spPr>
      </p:pic>
    </p:spTree>
    <p:extLst>
      <p:ext uri="{BB962C8B-B14F-4D97-AF65-F5344CB8AC3E}">
        <p14:creationId xmlns:p14="http://schemas.microsoft.com/office/powerpoint/2010/main" val="32910367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4145954" y="2180096"/>
            <a:ext cx="965637" cy="32187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Query Router</a:t>
            </a:r>
          </a:p>
        </p:txBody>
      </p:sp>
      <p:grpSp>
        <p:nvGrpSpPr>
          <p:cNvPr id="8" name="Grouper 7"/>
          <p:cNvGrpSpPr/>
          <p:nvPr/>
        </p:nvGrpSpPr>
        <p:grpSpPr>
          <a:xfrm>
            <a:off x="3953470" y="894420"/>
            <a:ext cx="1359776" cy="1171535"/>
            <a:chOff x="3953470" y="894420"/>
            <a:chExt cx="1359776" cy="1171535"/>
          </a:xfrm>
        </p:grpSpPr>
        <p:sp>
          <p:nvSpPr>
            <p:cNvPr id="6" name="Rounded Rectangle 5"/>
            <p:cNvSpPr/>
            <p:nvPr/>
          </p:nvSpPr>
          <p:spPr>
            <a:xfrm>
              <a:off x="4150538" y="1077799"/>
              <a:ext cx="965637" cy="321879"/>
            </a:xfrm>
            <a:prstGeom prst="roundRect">
              <a:avLst/>
            </a:prstGeom>
            <a:solidFill>
              <a:schemeClr val="tx1">
                <a:lumMod val="90000"/>
                <a:lumOff val="1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Application</a:t>
              </a:r>
            </a:p>
          </p:txBody>
        </p:sp>
        <p:sp>
          <p:nvSpPr>
            <p:cNvPr id="7" name="Rounded Rectangle 6"/>
            <p:cNvSpPr/>
            <p:nvPr/>
          </p:nvSpPr>
          <p:spPr>
            <a:xfrm>
              <a:off x="4150538" y="1583135"/>
              <a:ext cx="965637" cy="32187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Driver</a:t>
              </a:r>
            </a:p>
          </p:txBody>
        </p:sp>
        <p:sp>
          <p:nvSpPr>
            <p:cNvPr id="5" name="Rounded Rectangle 4"/>
            <p:cNvSpPr/>
            <p:nvPr/>
          </p:nvSpPr>
          <p:spPr>
            <a:xfrm>
              <a:off x="3953470" y="894420"/>
              <a:ext cx="1359776" cy="1171535"/>
            </a:xfrm>
            <a:prstGeom prst="roundRect">
              <a:avLst/>
            </a:prstGeom>
            <a:noFill/>
            <a:ln w="19050" cmpd="sng">
              <a:solidFill>
                <a:schemeClr val="tx1">
                  <a:lumMod val="90000"/>
                  <a:lumOff val="10000"/>
                </a:schemeClr>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solidFill>
              </a:endParaRPr>
            </a:p>
          </p:txBody>
        </p:sp>
        <p:cxnSp>
          <p:nvCxnSpPr>
            <p:cNvPr id="18" name="Straight Arrow Connector 17"/>
            <p:cNvCxnSpPr>
              <a:stCxn id="6" idx="2"/>
              <a:endCxn id="7" idx="0"/>
            </p:cNvCxnSpPr>
            <p:nvPr/>
          </p:nvCxnSpPr>
          <p:spPr>
            <a:xfrm>
              <a:off x="4633357" y="1399678"/>
              <a:ext cx="0" cy="18345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cxnSp>
        <p:nvCxnSpPr>
          <p:cNvPr id="21" name="Straight Arrow Connector 20"/>
          <p:cNvCxnSpPr>
            <a:stCxn id="7" idx="2"/>
            <a:endCxn id="11" idx="0"/>
          </p:cNvCxnSpPr>
          <p:nvPr/>
        </p:nvCxnSpPr>
        <p:spPr>
          <a:xfrm rot="5400000">
            <a:off x="4493525" y="2040264"/>
            <a:ext cx="275083" cy="4585"/>
          </a:xfrm>
          <a:prstGeom prst="bentConnector3">
            <a:avLst>
              <a:gd name="adj1" fmla="val 50000"/>
            </a:avLst>
          </a:prstGeom>
          <a:ln>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9" name="Grouper 8"/>
          <p:cNvGrpSpPr/>
          <p:nvPr/>
        </p:nvGrpSpPr>
        <p:grpSpPr>
          <a:xfrm>
            <a:off x="2698676" y="3005361"/>
            <a:ext cx="965639" cy="1324526"/>
            <a:chOff x="2698676" y="3005361"/>
            <a:chExt cx="965639" cy="1324526"/>
          </a:xfrm>
        </p:grpSpPr>
        <p:sp>
          <p:nvSpPr>
            <p:cNvPr id="46" name="Rounded Rectangle 45"/>
            <p:cNvSpPr/>
            <p:nvPr/>
          </p:nvSpPr>
          <p:spPr>
            <a:xfrm>
              <a:off x="2698676" y="3259276"/>
              <a:ext cx="965637" cy="32187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Primary</a:t>
              </a:r>
            </a:p>
          </p:txBody>
        </p:sp>
        <p:sp>
          <p:nvSpPr>
            <p:cNvPr id="48" name="Rounded Rectangle 47"/>
            <p:cNvSpPr/>
            <p:nvPr/>
          </p:nvSpPr>
          <p:spPr>
            <a:xfrm>
              <a:off x="2698676" y="3629389"/>
              <a:ext cx="965637" cy="32187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Secondary</a:t>
              </a:r>
            </a:p>
          </p:txBody>
        </p:sp>
        <p:sp>
          <p:nvSpPr>
            <p:cNvPr id="50" name="Rounded Rectangle 49"/>
            <p:cNvSpPr/>
            <p:nvPr/>
          </p:nvSpPr>
          <p:spPr>
            <a:xfrm>
              <a:off x="2698676" y="4008008"/>
              <a:ext cx="965637" cy="32187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Secondary</a:t>
              </a:r>
            </a:p>
          </p:txBody>
        </p:sp>
        <p:sp>
          <p:nvSpPr>
            <p:cNvPr id="51" name="Rectangle 50"/>
            <p:cNvSpPr/>
            <p:nvPr/>
          </p:nvSpPr>
          <p:spPr>
            <a:xfrm>
              <a:off x="2775111" y="3005361"/>
              <a:ext cx="889204" cy="276999"/>
            </a:xfrm>
            <a:prstGeom prst="rect">
              <a:avLst/>
            </a:prstGeom>
            <a:ln>
              <a:noFill/>
            </a:ln>
          </p:spPr>
          <p:txBody>
            <a:bodyPr wrap="square" anchor="t">
              <a:spAutoFit/>
            </a:bodyPr>
            <a:lstStyle/>
            <a:p>
              <a:pPr lvl="0" algn="ctr"/>
              <a:r>
                <a:rPr lang="en-US" sz="1200" b="1" dirty="0">
                  <a:solidFill>
                    <a:schemeClr val="bg1">
                      <a:lumMod val="50000"/>
                    </a:schemeClr>
                  </a:solidFill>
                  <a:latin typeface="Calibri"/>
                  <a:cs typeface="Calibri"/>
                </a:rPr>
                <a:t>Shard 1</a:t>
              </a:r>
            </a:p>
          </p:txBody>
        </p:sp>
      </p:grpSp>
      <p:cxnSp>
        <p:nvCxnSpPr>
          <p:cNvPr id="52" name="Straight Arrow Connector 51"/>
          <p:cNvCxnSpPr>
            <a:stCxn id="11" idx="2"/>
            <a:endCxn id="51" idx="0"/>
          </p:cNvCxnSpPr>
          <p:nvPr/>
        </p:nvCxnSpPr>
        <p:spPr>
          <a:xfrm rot="5400000">
            <a:off x="3672550" y="2049138"/>
            <a:ext cx="503386" cy="1409060"/>
          </a:xfrm>
          <a:prstGeom prst="bentConnector3">
            <a:avLst>
              <a:gd name="adj1" fmla="val 50000"/>
            </a:avLst>
          </a:prstGeom>
          <a:ln>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grpSp>
        <p:nvGrpSpPr>
          <p:cNvPr id="10" name="Grouper 9"/>
          <p:cNvGrpSpPr/>
          <p:nvPr/>
        </p:nvGrpSpPr>
        <p:grpSpPr>
          <a:xfrm>
            <a:off x="3800198" y="2501975"/>
            <a:ext cx="2419486" cy="1827912"/>
            <a:chOff x="3800198" y="2501975"/>
            <a:chExt cx="2419486" cy="1827912"/>
          </a:xfrm>
        </p:grpSpPr>
        <p:sp>
          <p:nvSpPr>
            <p:cNvPr id="53" name="Rounded Rectangle 52"/>
            <p:cNvSpPr/>
            <p:nvPr/>
          </p:nvSpPr>
          <p:spPr>
            <a:xfrm>
              <a:off x="3800198" y="3259276"/>
              <a:ext cx="965637" cy="32187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Primary</a:t>
              </a:r>
            </a:p>
          </p:txBody>
        </p:sp>
        <p:sp>
          <p:nvSpPr>
            <p:cNvPr id="54" name="Rounded Rectangle 53"/>
            <p:cNvSpPr/>
            <p:nvPr/>
          </p:nvSpPr>
          <p:spPr>
            <a:xfrm>
              <a:off x="3800198" y="3629389"/>
              <a:ext cx="965637" cy="32187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Secondary</a:t>
              </a:r>
            </a:p>
          </p:txBody>
        </p:sp>
        <p:sp>
          <p:nvSpPr>
            <p:cNvPr id="55" name="Rounded Rectangle 54"/>
            <p:cNvSpPr/>
            <p:nvPr/>
          </p:nvSpPr>
          <p:spPr>
            <a:xfrm>
              <a:off x="3800198" y="4008008"/>
              <a:ext cx="965637" cy="32187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Secondary</a:t>
              </a:r>
            </a:p>
          </p:txBody>
        </p:sp>
        <p:sp>
          <p:nvSpPr>
            <p:cNvPr id="56" name="Rectangle 55"/>
            <p:cNvSpPr/>
            <p:nvPr/>
          </p:nvSpPr>
          <p:spPr>
            <a:xfrm>
              <a:off x="3876632" y="3005361"/>
              <a:ext cx="889204" cy="276999"/>
            </a:xfrm>
            <a:prstGeom prst="rect">
              <a:avLst/>
            </a:prstGeom>
            <a:ln>
              <a:noFill/>
            </a:ln>
          </p:spPr>
          <p:txBody>
            <a:bodyPr wrap="square" anchor="t">
              <a:spAutoFit/>
            </a:bodyPr>
            <a:lstStyle/>
            <a:p>
              <a:pPr lvl="0" algn="ctr"/>
              <a:r>
                <a:rPr lang="en-US" sz="1200" b="1" dirty="0">
                  <a:solidFill>
                    <a:schemeClr val="bg1">
                      <a:lumMod val="50000"/>
                    </a:schemeClr>
                  </a:solidFill>
                  <a:latin typeface="Calibri"/>
                  <a:cs typeface="Calibri"/>
                </a:rPr>
                <a:t>Shard 2</a:t>
              </a:r>
            </a:p>
          </p:txBody>
        </p:sp>
        <p:cxnSp>
          <p:nvCxnSpPr>
            <p:cNvPr id="67" name="Straight Arrow Connector 51"/>
            <p:cNvCxnSpPr>
              <a:stCxn id="11" idx="2"/>
              <a:endCxn id="56" idx="0"/>
            </p:cNvCxnSpPr>
            <p:nvPr/>
          </p:nvCxnSpPr>
          <p:spPr>
            <a:xfrm rot="5400000">
              <a:off x="4223311" y="2599899"/>
              <a:ext cx="503386" cy="307539"/>
            </a:xfrm>
            <a:prstGeom prst="bentConnector3">
              <a:avLst>
                <a:gd name="adj1" fmla="val 50000"/>
              </a:avLst>
            </a:prstGeom>
            <a:ln>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sp>
          <p:nvSpPr>
            <p:cNvPr id="75" name="Rectangle 74"/>
            <p:cNvSpPr/>
            <p:nvPr/>
          </p:nvSpPr>
          <p:spPr>
            <a:xfrm>
              <a:off x="4799917" y="3449510"/>
              <a:ext cx="423514" cy="507831"/>
            </a:xfrm>
            <a:prstGeom prst="rect">
              <a:avLst/>
            </a:prstGeom>
          </p:spPr>
          <p:txBody>
            <a:bodyPr wrap="none">
              <a:spAutoFit/>
            </a:bodyPr>
            <a:lstStyle/>
            <a:p>
              <a:pPr lvl="0" algn="ctr"/>
              <a:r>
                <a:rPr lang="en-US" sz="2700" dirty="0">
                  <a:solidFill>
                    <a:prstClr val="white">
                      <a:lumMod val="50000"/>
                    </a:prstClr>
                  </a:solidFill>
                </a:rPr>
                <a:t>…</a:t>
              </a:r>
            </a:p>
          </p:txBody>
        </p:sp>
        <p:sp>
          <p:nvSpPr>
            <p:cNvPr id="76" name="Rounded Rectangle 75"/>
            <p:cNvSpPr/>
            <p:nvPr/>
          </p:nvSpPr>
          <p:spPr>
            <a:xfrm>
              <a:off x="5254046" y="3259276"/>
              <a:ext cx="965637" cy="32187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Primary</a:t>
              </a:r>
            </a:p>
          </p:txBody>
        </p:sp>
        <p:sp>
          <p:nvSpPr>
            <p:cNvPr id="78" name="Rounded Rectangle 77"/>
            <p:cNvSpPr/>
            <p:nvPr/>
          </p:nvSpPr>
          <p:spPr>
            <a:xfrm>
              <a:off x="5254046" y="3629389"/>
              <a:ext cx="965637" cy="32187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Secondary</a:t>
              </a:r>
            </a:p>
          </p:txBody>
        </p:sp>
        <p:sp>
          <p:nvSpPr>
            <p:cNvPr id="80" name="Rounded Rectangle 79"/>
            <p:cNvSpPr/>
            <p:nvPr/>
          </p:nvSpPr>
          <p:spPr>
            <a:xfrm>
              <a:off x="5254046" y="4008008"/>
              <a:ext cx="965637" cy="321879"/>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b="1" dirty="0">
                  <a:solidFill>
                    <a:schemeClr val="bg1"/>
                  </a:solidFill>
                  <a:latin typeface="Calibri"/>
                  <a:cs typeface="Calibri"/>
                </a:rPr>
                <a:t>Secondary</a:t>
              </a:r>
            </a:p>
          </p:txBody>
        </p:sp>
        <p:sp>
          <p:nvSpPr>
            <p:cNvPr id="81" name="Rectangle 80"/>
            <p:cNvSpPr/>
            <p:nvPr/>
          </p:nvSpPr>
          <p:spPr>
            <a:xfrm>
              <a:off x="5330480" y="3005361"/>
              <a:ext cx="889204" cy="276999"/>
            </a:xfrm>
            <a:prstGeom prst="rect">
              <a:avLst/>
            </a:prstGeom>
            <a:ln>
              <a:noFill/>
            </a:ln>
          </p:spPr>
          <p:txBody>
            <a:bodyPr wrap="square" anchor="t">
              <a:spAutoFit/>
            </a:bodyPr>
            <a:lstStyle/>
            <a:p>
              <a:pPr lvl="0" algn="ctr"/>
              <a:r>
                <a:rPr lang="en-US" sz="1200" b="1" dirty="0">
                  <a:solidFill>
                    <a:schemeClr val="bg1">
                      <a:lumMod val="50000"/>
                    </a:schemeClr>
                  </a:solidFill>
                  <a:latin typeface="Calibri"/>
                  <a:cs typeface="Calibri"/>
                </a:rPr>
                <a:t>Shard N</a:t>
              </a:r>
            </a:p>
          </p:txBody>
        </p:sp>
        <p:cxnSp>
          <p:nvCxnSpPr>
            <p:cNvPr id="84" name="Straight Arrow Connector 51"/>
            <p:cNvCxnSpPr>
              <a:stCxn id="11" idx="2"/>
              <a:endCxn id="81" idx="0"/>
            </p:cNvCxnSpPr>
            <p:nvPr/>
          </p:nvCxnSpPr>
          <p:spPr>
            <a:xfrm rot="16200000" flipH="1">
              <a:off x="4950234" y="2180513"/>
              <a:ext cx="503386" cy="1146309"/>
            </a:xfrm>
            <a:prstGeom prst="bentConnector3">
              <a:avLst>
                <a:gd name="adj1" fmla="val 50000"/>
              </a:avLst>
            </a:prstGeom>
            <a:ln>
              <a:solidFill>
                <a:schemeClr val="bg1">
                  <a:lumMod val="65000"/>
                </a:schemeClr>
              </a:solidFill>
              <a:headEnd type="triangle" w="lg" len="med"/>
              <a:tailEnd type="triangle" w="lg" len="med"/>
            </a:ln>
          </p:spPr>
          <p:style>
            <a:lnRef idx="2">
              <a:schemeClr val="accent1"/>
            </a:lnRef>
            <a:fillRef idx="0">
              <a:schemeClr val="accent1"/>
            </a:fillRef>
            <a:effectRef idx="1">
              <a:schemeClr val="accent1"/>
            </a:effectRef>
            <a:fontRef idx="minor">
              <a:schemeClr val="tx1"/>
            </a:fontRef>
          </p:style>
        </p:cxnSp>
      </p:grpSp>
      <p:grpSp>
        <p:nvGrpSpPr>
          <p:cNvPr id="2" name="Grouper 1"/>
          <p:cNvGrpSpPr/>
          <p:nvPr/>
        </p:nvGrpSpPr>
        <p:grpSpPr>
          <a:xfrm>
            <a:off x="6100180" y="1006001"/>
            <a:ext cx="1900821" cy="1403352"/>
            <a:chOff x="6100180" y="1006001"/>
            <a:chExt cx="1900821" cy="1403352"/>
          </a:xfrm>
        </p:grpSpPr>
        <p:sp>
          <p:nvSpPr>
            <p:cNvPr id="40" name="TextBox 39"/>
            <p:cNvSpPr txBox="1"/>
            <p:nvPr/>
          </p:nvSpPr>
          <p:spPr>
            <a:xfrm>
              <a:off x="6100180" y="1006001"/>
              <a:ext cx="1900821" cy="718105"/>
            </a:xfrm>
            <a:prstGeom prst="rect">
              <a:avLst/>
            </a:prstGeom>
            <a:noFill/>
          </p:spPr>
          <p:txBody>
            <a:bodyPr wrap="square" lIns="48218" tIns="24110" rIns="48218" bIns="24110" rtlCol="0">
              <a:spAutoFit/>
            </a:bodyPr>
            <a:lstStyle/>
            <a:p>
              <a:pPr marL="170256" indent="-170256">
                <a:buFont typeface="+mj-lt"/>
                <a:buAutoNum type="arabicPeriod"/>
              </a:pPr>
              <a:r>
                <a:rPr lang="en-US" sz="1500" dirty="0">
                  <a:solidFill>
                    <a:srgbClr val="3F3F3F"/>
                  </a:solidFill>
                  <a:latin typeface="Calibri"/>
                  <a:cs typeface="Calibri"/>
                </a:rPr>
                <a:t>Dynamic Document Schema</a:t>
              </a:r>
            </a:p>
            <a:p>
              <a:endParaRPr lang="en-US" sz="1350" dirty="0">
                <a:solidFill>
                  <a:srgbClr val="3F3F3F"/>
                </a:solidFill>
                <a:latin typeface="Calibri"/>
                <a:cs typeface="Calibri"/>
              </a:endParaRPr>
            </a:p>
          </p:txBody>
        </p:sp>
        <p:sp>
          <p:nvSpPr>
            <p:cNvPr id="42" name="Rectangle 41"/>
            <p:cNvSpPr/>
            <p:nvPr/>
          </p:nvSpPr>
          <p:spPr>
            <a:xfrm>
              <a:off x="6164786" y="1471957"/>
              <a:ext cx="1836215" cy="937396"/>
            </a:xfrm>
            <a:prstGeom prst="rect">
              <a:avLst/>
            </a:prstGeom>
            <a:ln>
              <a:solidFill>
                <a:srgbClr val="FFFFFF"/>
              </a:solidFill>
            </a:ln>
          </p:spPr>
          <p:txBody>
            <a:bodyPr wrap="square" lIns="48218" tIns="24110" rIns="48218" bIns="24110">
              <a:spAutoFit/>
            </a:bodyPr>
            <a:lstStyle/>
            <a:p>
              <a:pPr marL="20929"/>
              <a:r>
                <a:rPr lang="en-US" sz="825" dirty="0">
                  <a:latin typeface="Courier"/>
                  <a:cs typeface="Courier"/>
                </a:rPr>
                <a:t>{ </a:t>
              </a:r>
              <a:r>
                <a:rPr lang="en-US" sz="825" dirty="0">
                  <a:solidFill>
                    <a:srgbClr val="437126"/>
                  </a:solidFill>
                  <a:latin typeface="Courier"/>
                  <a:cs typeface="Courier"/>
                </a:rPr>
                <a:t>name</a:t>
              </a:r>
              <a:r>
                <a:rPr lang="en-US" sz="825" dirty="0">
                  <a:solidFill>
                    <a:srgbClr val="3F3F3F"/>
                  </a:solidFill>
                  <a:latin typeface="Courier"/>
                  <a:cs typeface="Courier"/>
                </a:rPr>
                <a:t>: “John Smith”,</a:t>
              </a:r>
            </a:p>
            <a:p>
              <a:pPr marL="20929"/>
              <a:r>
                <a:rPr lang="en-US" sz="825" dirty="0">
                  <a:latin typeface="Courier"/>
                  <a:cs typeface="Courier"/>
                </a:rPr>
                <a:t>  </a:t>
              </a:r>
              <a:r>
                <a:rPr lang="en-US" sz="825" dirty="0">
                  <a:solidFill>
                    <a:schemeClr val="accent1">
                      <a:lumMod val="75000"/>
                    </a:schemeClr>
                  </a:solidFill>
                  <a:latin typeface="Courier"/>
                  <a:cs typeface="Courier"/>
                </a:rPr>
                <a:t>date</a:t>
              </a:r>
              <a:r>
                <a:rPr lang="en-US" sz="825" dirty="0">
                  <a:solidFill>
                    <a:srgbClr val="3F3F3F"/>
                  </a:solidFill>
                  <a:latin typeface="Courier"/>
                  <a:cs typeface="Courier"/>
                </a:rPr>
                <a:t>: “2013-08-01”),</a:t>
              </a:r>
            </a:p>
            <a:p>
              <a:pPr marL="20929"/>
              <a:r>
                <a:rPr lang="en-US" sz="825" dirty="0">
                  <a:solidFill>
                    <a:srgbClr val="3366FF"/>
                  </a:solidFill>
                  <a:latin typeface="Courier"/>
                  <a:cs typeface="Courier"/>
                </a:rPr>
                <a:t>  </a:t>
              </a:r>
              <a:r>
                <a:rPr lang="en-US" sz="825" dirty="0">
                  <a:solidFill>
                    <a:srgbClr val="437126"/>
                  </a:solidFill>
                  <a:latin typeface="Courier"/>
                  <a:cs typeface="Courier"/>
                </a:rPr>
                <a:t>address</a:t>
              </a:r>
              <a:r>
                <a:rPr lang="en-US" sz="825" dirty="0">
                  <a:solidFill>
                    <a:srgbClr val="3F3F3F"/>
                  </a:solidFill>
                  <a:latin typeface="Courier"/>
                  <a:cs typeface="Courier"/>
                </a:rPr>
                <a:t>: “10 3</a:t>
              </a:r>
              <a:r>
                <a:rPr lang="en-US" sz="825" baseline="30000" dirty="0">
                  <a:solidFill>
                    <a:srgbClr val="3F3F3F"/>
                  </a:solidFill>
                  <a:latin typeface="Courier"/>
                  <a:cs typeface="Courier"/>
                </a:rPr>
                <a:t>rd</a:t>
              </a:r>
              <a:r>
                <a:rPr lang="en-US" sz="825" dirty="0">
                  <a:solidFill>
                    <a:srgbClr val="3F3F3F"/>
                  </a:solidFill>
                  <a:latin typeface="Courier"/>
                  <a:cs typeface="Courier"/>
                </a:rPr>
                <a:t> St.”,</a:t>
              </a:r>
            </a:p>
            <a:p>
              <a:pPr marL="20929"/>
              <a:r>
                <a:rPr lang="en-US" sz="825" dirty="0">
                  <a:solidFill>
                    <a:srgbClr val="3F3F3F"/>
                  </a:solidFill>
                  <a:latin typeface="Courier"/>
                  <a:cs typeface="Courier"/>
                </a:rPr>
                <a:t>  </a:t>
              </a:r>
              <a:r>
                <a:rPr lang="en-US" sz="825" dirty="0">
                  <a:solidFill>
                    <a:srgbClr val="437126"/>
                  </a:solidFill>
                  <a:latin typeface="Courier"/>
                  <a:cs typeface="Courier"/>
                </a:rPr>
                <a:t>phone</a:t>
              </a:r>
              <a:r>
                <a:rPr lang="en-US" sz="825" dirty="0">
                  <a:solidFill>
                    <a:srgbClr val="3F3F3F"/>
                  </a:solidFill>
                  <a:latin typeface="Courier"/>
                  <a:cs typeface="Courier"/>
                </a:rPr>
                <a:t>: [</a:t>
              </a:r>
            </a:p>
            <a:p>
              <a:pPr marL="20929"/>
              <a:r>
                <a:rPr lang="en-US" sz="825" dirty="0">
                  <a:solidFill>
                    <a:srgbClr val="3F3F3F"/>
                  </a:solidFill>
                  <a:latin typeface="Courier"/>
                  <a:cs typeface="Courier"/>
                </a:rPr>
                <a:t>    { </a:t>
              </a:r>
              <a:r>
                <a:rPr lang="en-US" sz="825" dirty="0">
                  <a:solidFill>
                    <a:srgbClr val="437126"/>
                  </a:solidFill>
                  <a:latin typeface="Courier"/>
                  <a:cs typeface="Courier"/>
                </a:rPr>
                <a:t>home</a:t>
              </a:r>
              <a:r>
                <a:rPr lang="en-US" sz="825" dirty="0">
                  <a:solidFill>
                    <a:srgbClr val="3F3F3F"/>
                  </a:solidFill>
                  <a:latin typeface="Courier"/>
                  <a:cs typeface="Courier"/>
                </a:rPr>
                <a:t>: 1234567890},</a:t>
              </a:r>
            </a:p>
            <a:p>
              <a:pPr marL="20929"/>
              <a:r>
                <a:rPr lang="en-US" sz="825" dirty="0">
                  <a:solidFill>
                    <a:srgbClr val="3F3F3F"/>
                  </a:solidFill>
                  <a:latin typeface="Courier"/>
                  <a:cs typeface="Courier"/>
                </a:rPr>
                <a:t>    { </a:t>
              </a:r>
              <a:r>
                <a:rPr lang="en-US" sz="825" dirty="0">
                  <a:solidFill>
                    <a:srgbClr val="437126"/>
                  </a:solidFill>
                  <a:latin typeface="Courier"/>
                  <a:cs typeface="Courier"/>
                </a:rPr>
                <a:t>mobile</a:t>
              </a:r>
              <a:r>
                <a:rPr lang="en-US" sz="825" dirty="0">
                  <a:solidFill>
                    <a:srgbClr val="3F3F3F"/>
                  </a:solidFill>
                  <a:latin typeface="Courier"/>
                  <a:cs typeface="Courier"/>
                </a:rPr>
                <a:t>: 1234568138} ]</a:t>
              </a:r>
            </a:p>
            <a:p>
              <a:pPr marL="20929"/>
              <a:r>
                <a:rPr lang="en-US" sz="825" dirty="0">
                  <a:solidFill>
                    <a:srgbClr val="3F3F3F"/>
                  </a:solidFill>
                  <a:latin typeface="Courier"/>
                  <a:cs typeface="Courier"/>
                </a:rPr>
                <a:t>  }</a:t>
              </a:r>
            </a:p>
          </p:txBody>
        </p:sp>
      </p:grpSp>
      <p:grpSp>
        <p:nvGrpSpPr>
          <p:cNvPr id="3" name="Grouper 2"/>
          <p:cNvGrpSpPr/>
          <p:nvPr/>
        </p:nvGrpSpPr>
        <p:grpSpPr>
          <a:xfrm>
            <a:off x="1843771" y="1251404"/>
            <a:ext cx="2102678" cy="741689"/>
            <a:chOff x="1843771" y="1251404"/>
            <a:chExt cx="2102678" cy="741689"/>
          </a:xfrm>
        </p:grpSpPr>
        <p:sp>
          <p:nvSpPr>
            <p:cNvPr id="4" name="Rectangle 3"/>
            <p:cNvSpPr/>
            <p:nvPr/>
          </p:nvSpPr>
          <p:spPr>
            <a:xfrm>
              <a:off x="1986193" y="1519887"/>
              <a:ext cx="1814006" cy="473206"/>
            </a:xfrm>
            <a:prstGeom prst="rect">
              <a:avLst/>
            </a:prstGeom>
          </p:spPr>
          <p:txBody>
            <a:bodyPr wrap="square">
              <a:spAutoFit/>
            </a:bodyPr>
            <a:lstStyle/>
            <a:p>
              <a:pPr marL="20927"/>
              <a:r>
                <a:rPr lang="en-US" sz="825" dirty="0" err="1">
                  <a:solidFill>
                    <a:srgbClr val="303030"/>
                  </a:solidFill>
                  <a:latin typeface="Courier"/>
                  <a:cs typeface="Courier"/>
                </a:rPr>
                <a:t>db.customer.insert</a:t>
              </a:r>
              <a:r>
                <a:rPr lang="en-US" sz="825" dirty="0">
                  <a:solidFill>
                    <a:srgbClr val="303030"/>
                  </a:solidFill>
                  <a:latin typeface="Courier"/>
                  <a:cs typeface="Courier"/>
                </a:rPr>
                <a:t>({…})</a:t>
              </a:r>
            </a:p>
            <a:p>
              <a:pPr marL="20927"/>
              <a:r>
                <a:rPr lang="en-US" sz="825" dirty="0" err="1">
                  <a:solidFill>
                    <a:srgbClr val="303030"/>
                  </a:solidFill>
                  <a:latin typeface="Courier"/>
                  <a:cs typeface="Courier"/>
                </a:rPr>
                <a:t>db.customer.find</a:t>
              </a:r>
              <a:r>
                <a:rPr lang="en-US" sz="825" dirty="0">
                  <a:solidFill>
                    <a:srgbClr val="303030"/>
                  </a:solidFill>
                  <a:latin typeface="Courier"/>
                  <a:cs typeface="Courier"/>
                </a:rPr>
                <a:t>({ </a:t>
              </a:r>
            </a:p>
            <a:p>
              <a:pPr marL="20927"/>
              <a:r>
                <a:rPr lang="en-US" sz="825" dirty="0">
                  <a:solidFill>
                    <a:srgbClr val="303030"/>
                  </a:solidFill>
                  <a:latin typeface="Courier"/>
                  <a:cs typeface="Courier"/>
                </a:rPr>
                <a:t> name: ”John Smith”})</a:t>
              </a:r>
            </a:p>
          </p:txBody>
        </p:sp>
        <p:sp>
          <p:nvSpPr>
            <p:cNvPr id="58" name="TextBox 57"/>
            <p:cNvSpPr txBox="1"/>
            <p:nvPr/>
          </p:nvSpPr>
          <p:spPr>
            <a:xfrm>
              <a:off x="1843771" y="1251404"/>
              <a:ext cx="2102678" cy="279523"/>
            </a:xfrm>
            <a:prstGeom prst="rect">
              <a:avLst/>
            </a:prstGeom>
            <a:noFill/>
          </p:spPr>
          <p:txBody>
            <a:bodyPr wrap="square" lIns="48218" tIns="24110" rIns="48218" bIns="24110" rtlCol="0">
              <a:spAutoFit/>
            </a:bodyPr>
            <a:lstStyle/>
            <a:p>
              <a:r>
                <a:rPr lang="en-US" sz="1350" dirty="0">
                  <a:solidFill>
                    <a:srgbClr val="3F3F3F"/>
                  </a:solidFill>
                  <a:latin typeface="Calibri"/>
                  <a:cs typeface="Calibri"/>
                </a:rPr>
                <a:t>2. </a:t>
              </a:r>
              <a:r>
                <a:rPr lang="en-US" sz="1500" dirty="0">
                  <a:solidFill>
                    <a:srgbClr val="3F3F3F"/>
                  </a:solidFill>
                  <a:latin typeface="Calibri"/>
                  <a:cs typeface="Calibri"/>
                </a:rPr>
                <a:t>Native language drivers</a:t>
              </a:r>
            </a:p>
          </p:txBody>
        </p:sp>
      </p:grpSp>
      <p:sp>
        <p:nvSpPr>
          <p:cNvPr id="62" name="TextBox 61"/>
          <p:cNvSpPr txBox="1"/>
          <p:nvPr/>
        </p:nvSpPr>
        <p:spPr>
          <a:xfrm>
            <a:off x="6293701" y="3105238"/>
            <a:ext cx="1707301" cy="902771"/>
          </a:xfrm>
          <a:prstGeom prst="rect">
            <a:avLst/>
          </a:prstGeom>
          <a:noFill/>
        </p:spPr>
        <p:txBody>
          <a:bodyPr wrap="square" lIns="48218" tIns="24110" rIns="48218" bIns="24110" rtlCol="0">
            <a:spAutoFit/>
          </a:bodyPr>
          <a:lstStyle/>
          <a:p>
            <a:r>
              <a:rPr lang="en-US" sz="1500" dirty="0">
                <a:solidFill>
                  <a:srgbClr val="3F3F3F"/>
                </a:solidFill>
                <a:latin typeface="Calibri"/>
                <a:cs typeface="Calibri"/>
              </a:rPr>
              <a:t>4. High performance</a:t>
            </a:r>
          </a:p>
          <a:p>
            <a:pPr marL="340511" indent="-129776">
              <a:buFont typeface="Lucida Grande"/>
              <a:buChar char="-"/>
            </a:pPr>
            <a:r>
              <a:rPr lang="en-US" sz="1350" dirty="0">
                <a:solidFill>
                  <a:srgbClr val="3F3F3F"/>
                </a:solidFill>
                <a:latin typeface="Calibri"/>
                <a:cs typeface="Calibri"/>
              </a:rPr>
              <a:t>Data locality</a:t>
            </a:r>
          </a:p>
          <a:p>
            <a:pPr marL="340511" indent="-129776">
              <a:buFont typeface="Lucida Grande"/>
              <a:buChar char="-"/>
            </a:pPr>
            <a:r>
              <a:rPr lang="en-US" sz="1350" dirty="0">
                <a:solidFill>
                  <a:srgbClr val="3F3F3F"/>
                </a:solidFill>
                <a:latin typeface="Calibri"/>
                <a:cs typeface="Calibri"/>
              </a:rPr>
              <a:t>Rich Indexes</a:t>
            </a:r>
          </a:p>
          <a:p>
            <a:pPr marL="340511" indent="-129776">
              <a:buFont typeface="Lucida Grande"/>
              <a:buChar char="-"/>
            </a:pPr>
            <a:r>
              <a:rPr lang="en-US" sz="1350" dirty="0">
                <a:solidFill>
                  <a:srgbClr val="3F3F3F"/>
                </a:solidFill>
                <a:latin typeface="Calibri"/>
                <a:cs typeface="Calibri"/>
              </a:rPr>
              <a:t>RAM</a:t>
            </a:r>
          </a:p>
        </p:txBody>
      </p:sp>
      <p:sp>
        <p:nvSpPr>
          <p:cNvPr id="64" name="TextBox 63"/>
          <p:cNvSpPr txBox="1"/>
          <p:nvPr/>
        </p:nvSpPr>
        <p:spPr>
          <a:xfrm>
            <a:off x="1217276" y="2951316"/>
            <a:ext cx="1900821" cy="487273"/>
          </a:xfrm>
          <a:prstGeom prst="rect">
            <a:avLst/>
          </a:prstGeom>
          <a:noFill/>
        </p:spPr>
        <p:txBody>
          <a:bodyPr wrap="square" lIns="48218" tIns="24110" rIns="48218" bIns="24110" rtlCol="0">
            <a:spAutoFit/>
          </a:bodyPr>
          <a:lstStyle/>
          <a:p>
            <a:r>
              <a:rPr lang="en-US" sz="1500" dirty="0">
                <a:solidFill>
                  <a:srgbClr val="3F3F3F"/>
                </a:solidFill>
                <a:latin typeface="Calibri"/>
                <a:cs typeface="Calibri"/>
              </a:rPr>
              <a:t>3. High availability</a:t>
            </a:r>
          </a:p>
          <a:p>
            <a:pPr marL="340511" indent="-128585">
              <a:buFont typeface="Lucida Grande"/>
              <a:buChar char="-"/>
            </a:pPr>
            <a:r>
              <a:rPr lang="en-US" sz="1350" dirty="0">
                <a:solidFill>
                  <a:srgbClr val="3F3F3F"/>
                </a:solidFill>
                <a:latin typeface="Calibri"/>
                <a:cs typeface="Calibri"/>
              </a:rPr>
              <a:t>Replica sets</a:t>
            </a:r>
          </a:p>
        </p:txBody>
      </p:sp>
      <p:sp>
        <p:nvSpPr>
          <p:cNvPr id="65" name="TextBox 64"/>
          <p:cNvSpPr txBox="1"/>
          <p:nvPr/>
        </p:nvSpPr>
        <p:spPr>
          <a:xfrm>
            <a:off x="3118097" y="4476750"/>
            <a:ext cx="3804515" cy="464189"/>
          </a:xfrm>
          <a:prstGeom prst="rect">
            <a:avLst/>
          </a:prstGeom>
          <a:noFill/>
        </p:spPr>
        <p:txBody>
          <a:bodyPr wrap="square" lIns="48218" tIns="24110" rIns="48218" bIns="24110" rtlCol="0">
            <a:spAutoFit/>
          </a:bodyPr>
          <a:lstStyle/>
          <a:p>
            <a:r>
              <a:rPr lang="en-US" sz="1500" dirty="0">
                <a:solidFill>
                  <a:srgbClr val="3F3F3F"/>
                </a:solidFill>
                <a:latin typeface="Calibri"/>
                <a:cs typeface="Calibri"/>
              </a:rPr>
              <a:t>5. Horizontal scalability</a:t>
            </a:r>
          </a:p>
          <a:p>
            <a:pPr marL="340511" indent="-122632">
              <a:buFont typeface="Lucida Grande"/>
              <a:buChar char="-"/>
            </a:pPr>
            <a:r>
              <a:rPr lang="en-US" sz="1200" dirty="0" err="1">
                <a:solidFill>
                  <a:srgbClr val="3F3F3F"/>
                </a:solidFill>
                <a:latin typeface="Calibri"/>
                <a:cs typeface="Calibri"/>
              </a:rPr>
              <a:t>Sharding</a:t>
            </a:r>
            <a:endParaRPr lang="en-US" sz="1200" dirty="0">
              <a:solidFill>
                <a:srgbClr val="3F3F3F"/>
              </a:solidFill>
              <a:latin typeface="Calibri"/>
              <a:cs typeface="Calibri"/>
            </a:endParaRPr>
          </a:p>
        </p:txBody>
      </p:sp>
      <p:sp>
        <p:nvSpPr>
          <p:cNvPr id="34" name="Title 2"/>
          <p:cNvSpPr>
            <a:spLocks noGrp="1"/>
          </p:cNvSpPr>
          <p:nvPr>
            <p:ph type="title"/>
          </p:nvPr>
        </p:nvSpPr>
        <p:spPr>
          <a:xfrm>
            <a:off x="0" y="-19900"/>
            <a:ext cx="5889641" cy="857250"/>
          </a:xfrm>
        </p:spPr>
        <p:txBody>
          <a:bodyPr>
            <a:normAutofit fontScale="90000"/>
          </a:bodyPr>
          <a:lstStyle/>
          <a:p>
            <a:pPr algn="l">
              <a:defRPr/>
            </a:pPr>
            <a:r>
              <a:rPr lang="en-US" dirty="0" err="1" smtClean="0">
                <a:ea typeface="ＭＳ Ｐゴシック" charset="0"/>
              </a:rPr>
              <a:t>MongoDB</a:t>
            </a:r>
            <a:r>
              <a:rPr lang="en-US" dirty="0" smtClean="0">
                <a:ea typeface="ＭＳ Ｐゴシック" charset="0"/>
              </a:rPr>
              <a:t> Technical Capabilities</a:t>
            </a:r>
            <a:endParaRPr lang="en-US" dirty="0">
              <a:ea typeface="ＭＳ Ｐゴシック" charset="0"/>
            </a:endParaRPr>
          </a:p>
        </p:txBody>
      </p:sp>
    </p:spTree>
    <p:extLst>
      <p:ext uri="{BB962C8B-B14F-4D97-AF65-F5344CB8AC3E}">
        <p14:creationId xmlns:p14="http://schemas.microsoft.com/office/powerpoint/2010/main" val="78890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p:bldP spid="6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MongoDB 3.2 – a </a:t>
            </a:r>
            <a:r>
              <a:rPr lang="en-US" dirty="0" smtClean="0">
                <a:solidFill>
                  <a:schemeClr val="accent1"/>
                </a:solidFill>
              </a:rPr>
              <a:t>BIG</a:t>
            </a:r>
            <a:r>
              <a:rPr lang="en-US" dirty="0" smtClean="0"/>
              <a:t> Release</a:t>
            </a:r>
            <a:endParaRPr lang="en-US" dirty="0"/>
          </a:p>
        </p:txBody>
      </p:sp>
      <p:sp>
        <p:nvSpPr>
          <p:cNvPr id="4" name="Shape 61"/>
          <p:cNvSpPr txBox="1"/>
          <p:nvPr/>
        </p:nvSpPr>
        <p:spPr>
          <a:xfrm>
            <a:off x="2027753" y="3096973"/>
            <a:ext cx="1474200" cy="939900"/>
          </a:xfrm>
          <a:prstGeom prst="rect">
            <a:avLst/>
          </a:prstGeom>
          <a:noFill/>
          <a:ln>
            <a:noFill/>
          </a:ln>
        </p:spPr>
        <p:txBody>
          <a:bodyPr lIns="91425" tIns="91425" rIns="91425" bIns="91425" anchor="b" anchorCtr="0">
            <a:noAutofit/>
          </a:bodyPr>
          <a:lstStyle/>
          <a:p>
            <a:r>
              <a:rPr lang="en" sz="1000" dirty="0">
                <a:solidFill>
                  <a:srgbClr val="000000"/>
                </a:solidFill>
              </a:rPr>
              <a:t>Hash-Based Sharding</a:t>
            </a:r>
          </a:p>
          <a:p>
            <a:pPr>
              <a:buClr>
                <a:schemeClr val="dk1"/>
              </a:buClr>
              <a:buSzPct val="110000"/>
            </a:pPr>
            <a:r>
              <a:rPr lang="en" sz="1000" dirty="0">
                <a:solidFill>
                  <a:srgbClr val="000000"/>
                </a:solidFill>
              </a:rPr>
              <a:t>Roles</a:t>
            </a:r>
          </a:p>
          <a:p>
            <a:pPr>
              <a:buClr>
                <a:schemeClr val="dk1"/>
              </a:buClr>
              <a:buSzPct val="110000"/>
            </a:pPr>
            <a:r>
              <a:rPr lang="en" sz="1000" b="1" dirty="0">
                <a:solidFill>
                  <a:srgbClr val="6EA340"/>
                </a:solidFill>
              </a:rPr>
              <a:t>Kerberos</a:t>
            </a:r>
          </a:p>
          <a:p>
            <a:r>
              <a:rPr lang="en" sz="1000" b="1" dirty="0">
                <a:solidFill>
                  <a:srgbClr val="6EA340"/>
                </a:solidFill>
              </a:rPr>
              <a:t>On-Prem Monitoring</a:t>
            </a:r>
          </a:p>
        </p:txBody>
      </p:sp>
      <p:cxnSp>
        <p:nvCxnSpPr>
          <p:cNvPr id="5" name="Shape 63"/>
          <p:cNvCxnSpPr/>
          <p:nvPr/>
        </p:nvCxnSpPr>
        <p:spPr>
          <a:xfrm>
            <a:off x="553504" y="4036925"/>
            <a:ext cx="7371299" cy="0"/>
          </a:xfrm>
          <a:prstGeom prst="straightConnector1">
            <a:avLst/>
          </a:prstGeom>
          <a:noFill/>
          <a:ln w="9525" cap="flat" cmpd="sng">
            <a:solidFill>
              <a:schemeClr val="dk2"/>
            </a:solidFill>
            <a:prstDash val="solid"/>
            <a:round/>
            <a:headEnd type="none" w="lg" len="lg"/>
            <a:tailEnd type="none" w="lg" len="lg"/>
          </a:ln>
        </p:spPr>
      </p:cxnSp>
      <p:sp>
        <p:nvSpPr>
          <p:cNvPr id="6" name="Shape 64"/>
          <p:cNvSpPr txBox="1"/>
          <p:nvPr/>
        </p:nvSpPr>
        <p:spPr>
          <a:xfrm>
            <a:off x="810176" y="4149825"/>
            <a:ext cx="790500" cy="308100"/>
          </a:xfrm>
          <a:prstGeom prst="rect">
            <a:avLst/>
          </a:prstGeom>
          <a:noFill/>
          <a:ln>
            <a:noFill/>
          </a:ln>
        </p:spPr>
        <p:txBody>
          <a:bodyPr lIns="91425" tIns="91425" rIns="91425" bIns="91425" anchor="t" anchorCtr="0">
            <a:noAutofit/>
          </a:bodyPr>
          <a:lstStyle/>
          <a:p>
            <a:pPr algn="ctr"/>
            <a:r>
              <a:rPr lang="en" b="1">
                <a:solidFill>
                  <a:srgbClr val="6AA84F"/>
                </a:solidFill>
              </a:rPr>
              <a:t>2.2</a:t>
            </a:r>
          </a:p>
        </p:txBody>
      </p:sp>
      <p:sp>
        <p:nvSpPr>
          <p:cNvPr id="7" name="Shape 65"/>
          <p:cNvSpPr txBox="1"/>
          <p:nvPr/>
        </p:nvSpPr>
        <p:spPr>
          <a:xfrm>
            <a:off x="2280976" y="4149825"/>
            <a:ext cx="790500" cy="308100"/>
          </a:xfrm>
          <a:prstGeom prst="rect">
            <a:avLst/>
          </a:prstGeom>
          <a:noFill/>
          <a:ln>
            <a:noFill/>
          </a:ln>
        </p:spPr>
        <p:txBody>
          <a:bodyPr lIns="91425" tIns="91425" rIns="91425" bIns="91425" anchor="t" anchorCtr="0">
            <a:noAutofit/>
          </a:bodyPr>
          <a:lstStyle/>
          <a:p>
            <a:pPr algn="ctr"/>
            <a:r>
              <a:rPr lang="en" b="1">
                <a:solidFill>
                  <a:srgbClr val="6AA84F"/>
                </a:solidFill>
              </a:rPr>
              <a:t>2.4</a:t>
            </a:r>
          </a:p>
        </p:txBody>
      </p:sp>
      <p:sp>
        <p:nvSpPr>
          <p:cNvPr id="8" name="Shape 66"/>
          <p:cNvSpPr txBox="1"/>
          <p:nvPr/>
        </p:nvSpPr>
        <p:spPr>
          <a:xfrm>
            <a:off x="3751776" y="4149825"/>
            <a:ext cx="790500" cy="308100"/>
          </a:xfrm>
          <a:prstGeom prst="rect">
            <a:avLst/>
          </a:prstGeom>
          <a:noFill/>
          <a:ln>
            <a:noFill/>
          </a:ln>
        </p:spPr>
        <p:txBody>
          <a:bodyPr lIns="91425" tIns="91425" rIns="91425" bIns="91425" anchor="t" anchorCtr="0">
            <a:noAutofit/>
          </a:bodyPr>
          <a:lstStyle/>
          <a:p>
            <a:pPr algn="ctr"/>
            <a:r>
              <a:rPr lang="en" b="1">
                <a:solidFill>
                  <a:srgbClr val="6AA84F"/>
                </a:solidFill>
              </a:rPr>
              <a:t>2.6</a:t>
            </a:r>
          </a:p>
        </p:txBody>
      </p:sp>
      <p:sp>
        <p:nvSpPr>
          <p:cNvPr id="9" name="Shape 67"/>
          <p:cNvSpPr txBox="1"/>
          <p:nvPr/>
        </p:nvSpPr>
        <p:spPr>
          <a:xfrm>
            <a:off x="5222576" y="4149825"/>
            <a:ext cx="790500" cy="308100"/>
          </a:xfrm>
          <a:prstGeom prst="rect">
            <a:avLst/>
          </a:prstGeom>
          <a:noFill/>
          <a:ln>
            <a:noFill/>
          </a:ln>
        </p:spPr>
        <p:txBody>
          <a:bodyPr lIns="91425" tIns="91425" rIns="91425" bIns="91425" anchor="t" anchorCtr="0">
            <a:noAutofit/>
          </a:bodyPr>
          <a:lstStyle/>
          <a:p>
            <a:pPr algn="ctr"/>
            <a:r>
              <a:rPr lang="en" b="1">
                <a:solidFill>
                  <a:srgbClr val="6AA84F"/>
                </a:solidFill>
              </a:rPr>
              <a:t>3.0</a:t>
            </a:r>
          </a:p>
        </p:txBody>
      </p:sp>
      <p:sp>
        <p:nvSpPr>
          <p:cNvPr id="10" name="Shape 68"/>
          <p:cNvSpPr txBox="1"/>
          <p:nvPr/>
        </p:nvSpPr>
        <p:spPr>
          <a:xfrm>
            <a:off x="6693376" y="4149825"/>
            <a:ext cx="790500" cy="308100"/>
          </a:xfrm>
          <a:prstGeom prst="rect">
            <a:avLst/>
          </a:prstGeom>
          <a:noFill/>
          <a:ln>
            <a:noFill/>
          </a:ln>
        </p:spPr>
        <p:txBody>
          <a:bodyPr lIns="91425" tIns="91425" rIns="91425" bIns="91425" anchor="t" anchorCtr="0">
            <a:noAutofit/>
          </a:bodyPr>
          <a:lstStyle/>
          <a:p>
            <a:pPr algn="ctr"/>
            <a:r>
              <a:rPr lang="en" b="1">
                <a:solidFill>
                  <a:srgbClr val="6AA84F"/>
                </a:solidFill>
              </a:rPr>
              <a:t>3.2</a:t>
            </a:r>
          </a:p>
        </p:txBody>
      </p:sp>
      <p:sp>
        <p:nvSpPr>
          <p:cNvPr id="12" name="Shape 70"/>
          <p:cNvSpPr txBox="1"/>
          <p:nvPr/>
        </p:nvSpPr>
        <p:spPr>
          <a:xfrm>
            <a:off x="553501" y="3236403"/>
            <a:ext cx="1474200" cy="800399"/>
          </a:xfrm>
          <a:prstGeom prst="rect">
            <a:avLst/>
          </a:prstGeom>
          <a:noFill/>
          <a:ln>
            <a:noFill/>
          </a:ln>
        </p:spPr>
        <p:txBody>
          <a:bodyPr lIns="91425" tIns="91425" rIns="91425" bIns="91425" anchor="b" anchorCtr="0">
            <a:noAutofit/>
          </a:bodyPr>
          <a:lstStyle/>
          <a:p>
            <a:r>
              <a:rPr lang="en" sz="1000" dirty="0"/>
              <a:t>Agg. Framework</a:t>
            </a:r>
          </a:p>
          <a:p>
            <a:r>
              <a:rPr lang="en" sz="1000" dirty="0"/>
              <a:t>Location-Aware Sharding</a:t>
            </a:r>
          </a:p>
        </p:txBody>
      </p:sp>
      <p:sp>
        <p:nvSpPr>
          <p:cNvPr id="13" name="Shape 71"/>
          <p:cNvSpPr txBox="1"/>
          <p:nvPr/>
        </p:nvSpPr>
        <p:spPr>
          <a:xfrm>
            <a:off x="3502026" y="2947525"/>
            <a:ext cx="1474200" cy="1089600"/>
          </a:xfrm>
          <a:prstGeom prst="rect">
            <a:avLst/>
          </a:prstGeom>
          <a:noFill/>
          <a:ln>
            <a:noFill/>
          </a:ln>
        </p:spPr>
        <p:txBody>
          <a:bodyPr lIns="91425" tIns="91425" rIns="91425" bIns="91425" anchor="b" anchorCtr="0">
            <a:noAutofit/>
          </a:bodyPr>
          <a:lstStyle/>
          <a:p>
            <a:r>
              <a:rPr lang="en" sz="1000" dirty="0">
                <a:solidFill>
                  <a:srgbClr val="000000"/>
                </a:solidFill>
              </a:rPr>
              <a:t>$out</a:t>
            </a:r>
          </a:p>
          <a:p>
            <a:r>
              <a:rPr lang="en" sz="1000" dirty="0">
                <a:solidFill>
                  <a:srgbClr val="000000"/>
                </a:solidFill>
              </a:rPr>
              <a:t>Index Intersection</a:t>
            </a:r>
          </a:p>
          <a:p>
            <a:r>
              <a:rPr lang="en" sz="1000" dirty="0">
                <a:solidFill>
                  <a:srgbClr val="000000"/>
                </a:solidFill>
              </a:rPr>
              <a:t>Text Search</a:t>
            </a:r>
          </a:p>
          <a:p>
            <a:pPr>
              <a:buClr>
                <a:schemeClr val="dk1"/>
              </a:buClr>
              <a:buSzPct val="110000"/>
            </a:pPr>
            <a:r>
              <a:rPr lang="en" sz="1000" dirty="0">
                <a:solidFill>
                  <a:srgbClr val="000000"/>
                </a:solidFill>
              </a:rPr>
              <a:t>Field-Level Redaction</a:t>
            </a:r>
          </a:p>
          <a:p>
            <a:r>
              <a:rPr lang="en" sz="1000" b="1" dirty="0">
                <a:solidFill>
                  <a:srgbClr val="6EA340"/>
                </a:solidFill>
              </a:rPr>
              <a:t>LDAP &amp; x509</a:t>
            </a:r>
          </a:p>
          <a:p>
            <a:r>
              <a:rPr lang="en" sz="1000" b="1" dirty="0">
                <a:solidFill>
                  <a:srgbClr val="6EA340"/>
                </a:solidFill>
              </a:rPr>
              <a:t>Auditing</a:t>
            </a:r>
          </a:p>
        </p:txBody>
      </p:sp>
      <p:sp>
        <p:nvSpPr>
          <p:cNvPr id="14" name="Shape 72"/>
          <p:cNvSpPr txBox="1"/>
          <p:nvPr/>
        </p:nvSpPr>
        <p:spPr>
          <a:xfrm>
            <a:off x="6450551" y="1605215"/>
            <a:ext cx="1474200" cy="2432099"/>
          </a:xfrm>
          <a:prstGeom prst="rect">
            <a:avLst/>
          </a:prstGeom>
          <a:noFill/>
          <a:ln>
            <a:noFill/>
          </a:ln>
        </p:spPr>
        <p:txBody>
          <a:bodyPr lIns="91425" tIns="91425" rIns="91425" bIns="91425" anchor="b" anchorCtr="0">
            <a:noAutofit/>
          </a:bodyPr>
          <a:lstStyle/>
          <a:p>
            <a:pPr lvl="0">
              <a:buClr>
                <a:schemeClr val="dk1"/>
              </a:buClr>
              <a:buSzPct val="110000"/>
            </a:pPr>
            <a:r>
              <a:rPr lang="en" sz="1000" dirty="0">
                <a:solidFill>
                  <a:srgbClr val="000000"/>
                </a:solidFill>
              </a:rPr>
              <a:t>Document Validation</a:t>
            </a:r>
          </a:p>
          <a:p>
            <a:pPr>
              <a:buClr>
                <a:schemeClr val="dk1"/>
              </a:buClr>
              <a:buSzPct val="110000"/>
            </a:pPr>
            <a:r>
              <a:rPr lang="en" sz="1000" dirty="0">
                <a:solidFill>
                  <a:srgbClr val="000000"/>
                </a:solidFill>
              </a:rPr>
              <a:t>Fast Failover</a:t>
            </a:r>
          </a:p>
          <a:p>
            <a:pPr>
              <a:buClr>
                <a:schemeClr val="dk1"/>
              </a:buClr>
              <a:buSzPct val="110000"/>
            </a:pPr>
            <a:r>
              <a:rPr lang="en" sz="1000" dirty="0">
                <a:solidFill>
                  <a:srgbClr val="000000"/>
                </a:solidFill>
              </a:rPr>
              <a:t>Simpler Scalability</a:t>
            </a:r>
          </a:p>
          <a:p>
            <a:pPr>
              <a:buClr>
                <a:schemeClr val="dk1"/>
              </a:buClr>
              <a:buSzPct val="110000"/>
            </a:pPr>
            <a:r>
              <a:rPr lang="en" sz="1000" dirty="0">
                <a:solidFill>
                  <a:srgbClr val="000000"/>
                </a:solidFill>
              </a:rPr>
              <a:t>Aggregation ++</a:t>
            </a:r>
          </a:p>
          <a:p>
            <a:pPr>
              <a:buClr>
                <a:schemeClr val="dk1"/>
              </a:buClr>
              <a:buSzPct val="110000"/>
            </a:pPr>
            <a:r>
              <a:rPr lang="en" sz="1000" dirty="0">
                <a:solidFill>
                  <a:srgbClr val="000000"/>
                </a:solidFill>
              </a:rPr>
              <a:t>$lookup</a:t>
            </a:r>
            <a:endParaRPr lang="fr-FR" sz="1000" dirty="0">
              <a:solidFill>
                <a:srgbClr val="000000"/>
              </a:solidFill>
            </a:endParaRPr>
          </a:p>
          <a:p>
            <a:r>
              <a:rPr lang="en" sz="1000" b="1" dirty="0">
                <a:solidFill>
                  <a:srgbClr val="6EA340"/>
                </a:solidFill>
              </a:rPr>
              <a:t>Encryption At Rest</a:t>
            </a:r>
          </a:p>
          <a:p>
            <a:r>
              <a:rPr lang="en" sz="1000" b="1" dirty="0">
                <a:solidFill>
                  <a:srgbClr val="6EA340"/>
                </a:solidFill>
              </a:rPr>
              <a:t>In-Memory Storage Engine</a:t>
            </a:r>
          </a:p>
          <a:p>
            <a:r>
              <a:rPr lang="en" sz="1000" b="1" dirty="0">
                <a:solidFill>
                  <a:srgbClr val="6EA340"/>
                </a:solidFill>
              </a:rPr>
              <a:t>BI Connector</a:t>
            </a:r>
          </a:p>
          <a:p>
            <a:r>
              <a:rPr lang="en" sz="1000" b="1" dirty="0">
                <a:solidFill>
                  <a:srgbClr val="6EA340"/>
                </a:solidFill>
              </a:rPr>
              <a:t>MongoDB Compass</a:t>
            </a:r>
          </a:p>
          <a:p>
            <a:r>
              <a:rPr lang="en" sz="1000" b="1" dirty="0">
                <a:solidFill>
                  <a:srgbClr val="6EA340"/>
                </a:solidFill>
              </a:rPr>
              <a:t>APM Integration</a:t>
            </a:r>
          </a:p>
          <a:p>
            <a:r>
              <a:rPr lang="en" sz="1000" b="1" dirty="0">
                <a:solidFill>
                  <a:srgbClr val="6EA340"/>
                </a:solidFill>
              </a:rPr>
              <a:t>Profiler Visualization</a:t>
            </a:r>
          </a:p>
          <a:p>
            <a:r>
              <a:rPr lang="en" sz="1000" b="1" dirty="0">
                <a:solidFill>
                  <a:srgbClr val="6EA340"/>
                </a:solidFill>
              </a:rPr>
              <a:t>Auto Index Builds</a:t>
            </a:r>
            <a:br>
              <a:rPr lang="en" sz="1000" b="1" dirty="0">
                <a:solidFill>
                  <a:srgbClr val="6EA340"/>
                </a:solidFill>
              </a:rPr>
            </a:br>
            <a:r>
              <a:rPr lang="en" sz="1000" b="1" dirty="0">
                <a:solidFill>
                  <a:srgbClr val="6EA340"/>
                </a:solidFill>
              </a:rPr>
              <a:t>Backups to File System</a:t>
            </a:r>
          </a:p>
        </p:txBody>
      </p:sp>
      <p:sp>
        <p:nvSpPr>
          <p:cNvPr id="15" name="Shape 73"/>
          <p:cNvSpPr txBox="1"/>
          <p:nvPr/>
        </p:nvSpPr>
        <p:spPr>
          <a:xfrm>
            <a:off x="4976276" y="2788153"/>
            <a:ext cx="1474200" cy="1248899"/>
          </a:xfrm>
          <a:prstGeom prst="rect">
            <a:avLst/>
          </a:prstGeom>
          <a:noFill/>
          <a:ln>
            <a:noFill/>
          </a:ln>
        </p:spPr>
        <p:txBody>
          <a:bodyPr lIns="91425" tIns="91425" rIns="91425" bIns="91425" anchor="b" anchorCtr="0">
            <a:noAutofit/>
          </a:bodyPr>
          <a:lstStyle/>
          <a:p>
            <a:r>
              <a:rPr lang="en" sz="1000" dirty="0">
                <a:solidFill>
                  <a:srgbClr val="000000"/>
                </a:solidFill>
              </a:rPr>
              <a:t>Doc-Level Concurrency</a:t>
            </a:r>
          </a:p>
          <a:p>
            <a:r>
              <a:rPr lang="en" sz="1000" dirty="0">
                <a:solidFill>
                  <a:srgbClr val="000000"/>
                </a:solidFill>
              </a:rPr>
              <a:t>Compression</a:t>
            </a:r>
          </a:p>
          <a:p>
            <a:r>
              <a:rPr lang="en" sz="1000" dirty="0">
                <a:solidFill>
                  <a:srgbClr val="000000"/>
                </a:solidFill>
              </a:rPr>
              <a:t>Storage Engine API</a:t>
            </a:r>
          </a:p>
          <a:p>
            <a:r>
              <a:rPr lang="en" sz="1000" dirty="0">
                <a:solidFill>
                  <a:srgbClr val="000000"/>
                </a:solidFill>
              </a:rPr>
              <a:t>≤50 replicas</a:t>
            </a:r>
          </a:p>
          <a:p>
            <a:r>
              <a:rPr lang="en" sz="1000" b="1" dirty="0">
                <a:solidFill>
                  <a:srgbClr val="6EA340"/>
                </a:solidFill>
              </a:rPr>
              <a:t>Auditing ++</a:t>
            </a:r>
          </a:p>
          <a:p>
            <a:r>
              <a:rPr lang="en" sz="1000" b="1" dirty="0">
                <a:solidFill>
                  <a:srgbClr val="6EA340"/>
                </a:solidFill>
              </a:rPr>
              <a:t>Ops Manager</a:t>
            </a:r>
          </a:p>
        </p:txBody>
      </p:sp>
      <p:sp>
        <p:nvSpPr>
          <p:cNvPr id="20" name="Rectangle 19"/>
          <p:cNvSpPr/>
          <p:nvPr/>
        </p:nvSpPr>
        <p:spPr>
          <a:xfrm>
            <a:off x="7912608" y="3015004"/>
            <a:ext cx="1066800" cy="307777"/>
          </a:xfrm>
          <a:prstGeom prst="rect">
            <a:avLst/>
          </a:prstGeom>
        </p:spPr>
        <p:txBody>
          <a:bodyPr wrap="square">
            <a:spAutoFit/>
          </a:bodyPr>
          <a:lstStyle/>
          <a:p>
            <a:r>
              <a:rPr lang="fr-FR" sz="1400" dirty="0">
                <a:solidFill>
                  <a:srgbClr val="6EA340"/>
                </a:solidFill>
              </a:rPr>
              <a:t>Enterprise</a:t>
            </a:r>
            <a:endParaRPr lang="en" sz="1400" dirty="0">
              <a:solidFill>
                <a:srgbClr val="6EA340"/>
              </a:solidFill>
            </a:endParaRPr>
          </a:p>
        </p:txBody>
      </p:sp>
      <p:sp>
        <p:nvSpPr>
          <p:cNvPr id="22" name="Rectangle 21"/>
          <p:cNvSpPr/>
          <p:nvPr/>
        </p:nvSpPr>
        <p:spPr>
          <a:xfrm>
            <a:off x="8031150" y="1989582"/>
            <a:ext cx="1034257" cy="307777"/>
          </a:xfrm>
          <a:prstGeom prst="rect">
            <a:avLst/>
          </a:prstGeom>
        </p:spPr>
        <p:txBody>
          <a:bodyPr wrap="none">
            <a:spAutoFit/>
          </a:bodyPr>
          <a:lstStyle/>
          <a:p>
            <a:pPr lvl="0">
              <a:buClr>
                <a:schemeClr val="dk1"/>
              </a:buClr>
              <a:buSzPct val="110000"/>
            </a:pPr>
            <a:r>
              <a:rPr lang="fr-FR" sz="1400" dirty="0" err="1">
                <a:solidFill>
                  <a:srgbClr val="000000"/>
                </a:solidFill>
              </a:rPr>
              <a:t>Community</a:t>
            </a:r>
            <a:endParaRPr lang="en" sz="1400" dirty="0">
              <a:solidFill>
                <a:srgbClr val="000000"/>
              </a:solidFill>
            </a:endParaRPr>
          </a:p>
        </p:txBody>
      </p:sp>
      <p:cxnSp>
        <p:nvCxnSpPr>
          <p:cNvPr id="24" name="Straight Arrow Connector 23"/>
          <p:cNvCxnSpPr/>
          <p:nvPr/>
        </p:nvCxnSpPr>
        <p:spPr>
          <a:xfrm>
            <a:off x="8003717" y="1657350"/>
            <a:ext cx="0" cy="762000"/>
          </a:xfrm>
          <a:prstGeom prst="straightConnector1">
            <a:avLst/>
          </a:prstGeom>
          <a:ln>
            <a:solidFill>
              <a:schemeClr val="tx1">
                <a:lumMod val="65000"/>
                <a:lumOff val="35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a:off x="7829551" y="1657350"/>
            <a:ext cx="19052" cy="2311824"/>
          </a:xfrm>
          <a:prstGeom prst="straightConnector1">
            <a:avLst/>
          </a:prstGeom>
          <a:ln>
            <a:solidFill>
              <a:schemeClr val="accent1"/>
            </a:solidFill>
            <a:headEnd type="triangle"/>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4322970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MongoDB 2">
      <a:dk1>
        <a:sysClr val="windowText" lastClr="000000"/>
      </a:dk1>
      <a:lt1>
        <a:sysClr val="window" lastClr="FFFFFF"/>
      </a:lt1>
      <a:dk2>
        <a:srgbClr val="242423"/>
      </a:dk2>
      <a:lt2>
        <a:srgbClr val="FFFFFF"/>
      </a:lt2>
      <a:accent1>
        <a:srgbClr val="BBD49E"/>
      </a:accent1>
      <a:accent2>
        <a:srgbClr val="9ABF75"/>
      </a:accent2>
      <a:accent3>
        <a:srgbClr val="7AAB4E"/>
      </a:accent3>
      <a:accent4>
        <a:srgbClr val="5B972B"/>
      </a:accent4>
      <a:accent5>
        <a:srgbClr val="416A20"/>
      </a:accent5>
      <a:accent6>
        <a:srgbClr val="294216"/>
      </a:accent6>
      <a:hlink>
        <a:srgbClr val="5B972B"/>
      </a:hlink>
      <a:folHlink>
        <a:srgbClr val="416A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Template.potx</Template>
  <TotalTime>63795</TotalTime>
  <Words>4820</Words>
  <Application>Microsoft Macintosh PowerPoint</Application>
  <PresentationFormat>Présentation à l'écran (16:9)</PresentationFormat>
  <Paragraphs>1216</Paragraphs>
  <Slides>79</Slides>
  <Notes>57</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79</vt:i4>
      </vt:variant>
    </vt:vector>
  </HeadingPairs>
  <TitlesOfParts>
    <vt:vector size="88" baseType="lpstr">
      <vt:lpstr>Calibri</vt:lpstr>
      <vt:lpstr>Courier</vt:lpstr>
      <vt:lpstr>Lucida Grande</vt:lpstr>
      <vt:lpstr>MS PGothic</vt:lpstr>
      <vt:lpstr>ＭＳ Ｐゴシック</vt:lpstr>
      <vt:lpstr>Source Code Pro</vt:lpstr>
      <vt:lpstr>Wingdings</vt:lpstr>
      <vt:lpstr>Arial</vt:lpstr>
      <vt:lpstr>Template</vt:lpstr>
      <vt:lpstr>Présentation PowerPoint</vt:lpstr>
      <vt:lpstr>Présentation PowerPoint</vt:lpstr>
      <vt:lpstr>Operational Database Landscape</vt:lpstr>
      <vt:lpstr>Relational</vt:lpstr>
      <vt:lpstr>The World Has Changed</vt:lpstr>
      <vt:lpstr>Présentation PowerPoint</vt:lpstr>
      <vt:lpstr>Nexus Architecture</vt:lpstr>
      <vt:lpstr>MongoDB Technical Capabilities</vt:lpstr>
      <vt:lpstr>MongoDB 3.2 – a BIG Release</vt:lpstr>
      <vt:lpstr>MongoDB Enterprise Advanced</vt:lpstr>
      <vt:lpstr>Flexible Data Model</vt:lpstr>
      <vt:lpstr>Document Model with Flexible Schema</vt:lpstr>
      <vt:lpstr>Documents are Rich Data Structures</vt:lpstr>
      <vt:lpstr>Geospatial query operators sample </vt:lpstr>
      <vt:lpstr>Drivers &amp; Frameworks</vt:lpstr>
      <vt:lpstr>Data Governance</vt:lpstr>
      <vt:lpstr>Data Governance with Document Validation </vt:lpstr>
      <vt:lpstr>Document Validation Example </vt:lpstr>
      <vt:lpstr>Expressive Query Language &amp; Secondary Indexes, In-database Analytics</vt:lpstr>
      <vt:lpstr>Model of the Aggregation Framework</vt:lpstr>
      <vt:lpstr>Richer In-Database Analytics &amp; Search</vt:lpstr>
      <vt:lpstr>MongoDB Connector for BI</vt:lpstr>
      <vt:lpstr>Multi-Modal </vt:lpstr>
      <vt:lpstr>Storage Engine API</vt:lpstr>
      <vt:lpstr>High Availability &amp; Uptime</vt:lpstr>
      <vt:lpstr>Replica Sets</vt:lpstr>
      <vt:lpstr>Replica Sets – Workload Isolation</vt:lpstr>
      <vt:lpstr>Elastic Scalability</vt:lpstr>
      <vt:lpstr>Elastic Scalability with Automatic Sharding</vt:lpstr>
      <vt:lpstr>Query Routing</vt:lpstr>
      <vt:lpstr> Performance at Scale</vt:lpstr>
      <vt:lpstr> Performance at Scale</vt:lpstr>
      <vt:lpstr>MongoDB Use Cases</vt:lpstr>
      <vt:lpstr>Flexible Data Distribution</vt:lpstr>
      <vt:lpstr>Read Global / Write Local </vt:lpstr>
      <vt:lpstr>Replicate Data Near Users</vt:lpstr>
      <vt:lpstr>Security</vt:lpstr>
      <vt:lpstr>Enterprise-Grade Security</vt:lpstr>
      <vt:lpstr>Management Platform &amp; Tools</vt:lpstr>
      <vt:lpstr>Compass: The GUI for MongoDB</vt:lpstr>
      <vt:lpstr>How It Works</vt:lpstr>
      <vt:lpstr>Monitoring: Without Ops Manager</vt:lpstr>
      <vt:lpstr>Monitoring: With Ops Manager</vt:lpstr>
      <vt:lpstr>Monitoring: Ops Manager UI</vt:lpstr>
      <vt:lpstr>Query Optimization: Without Ops Manager (VQP)</vt:lpstr>
      <vt:lpstr>Query Optimization: With Ops Manager (VQP)</vt:lpstr>
      <vt:lpstr>Query Optimization: Without Ops Manager (Index Suggestions) </vt:lpstr>
      <vt:lpstr>Query Optimization: With Ops Manager (Index Suggestions) </vt:lpstr>
      <vt:lpstr>Query Optimization: Without Ops Manager (Automated Index Roll Outs)</vt:lpstr>
      <vt:lpstr>Query Optimization: With Ops Manager (Automated Index Roll Outs) </vt:lpstr>
      <vt:lpstr>Automation: Database Mgmt Basics </vt:lpstr>
      <vt:lpstr>Automation: There are a couple of ways to manage</vt:lpstr>
      <vt:lpstr>Automation: Without Ops Manager</vt:lpstr>
      <vt:lpstr>Automation: With Ops Manager</vt:lpstr>
      <vt:lpstr>Automation: Ops Manager UI</vt:lpstr>
      <vt:lpstr> Ops Manager: Backup </vt:lpstr>
      <vt:lpstr>Backups: Without Ops Manager</vt:lpstr>
      <vt:lpstr>Backups: Without Ops Manager (Manual) </vt:lpstr>
      <vt:lpstr>Backups: With Ops Manager</vt:lpstr>
      <vt:lpstr>MongoDB as Service</vt:lpstr>
      <vt:lpstr>Value of MongoDB as a Service</vt:lpstr>
      <vt:lpstr>MongoDBaaS Architecture Diagram</vt:lpstr>
      <vt:lpstr>MongoDBaaS technology overview </vt:lpstr>
      <vt:lpstr>target Architecture</vt:lpstr>
      <vt:lpstr>Sample Customer case key figures</vt:lpstr>
      <vt:lpstr>Target environment</vt:lpstr>
      <vt:lpstr>Target environment</vt:lpstr>
      <vt:lpstr>Recommended environment</vt:lpstr>
      <vt:lpstr>Final recommendations</vt:lpstr>
      <vt:lpstr>Appendix – Comparison Charts vs. Key/Value, Relational</vt:lpstr>
      <vt:lpstr>Data Model Comparison</vt:lpstr>
      <vt:lpstr>Query Model Comparison</vt:lpstr>
      <vt:lpstr>Operational Capabilities Comparison</vt:lpstr>
      <vt:lpstr>Appendix – GridFS</vt:lpstr>
      <vt:lpstr>Store Larger Files</vt:lpstr>
      <vt:lpstr>Appendix – Hadoop and the larger Analytics Landscape</vt:lpstr>
      <vt:lpstr>MongoDB &amp; Hadoop</vt:lpstr>
      <vt:lpstr>MongoDB in the Analytics Landscape</vt:lpstr>
      <vt:lpstr>Analytics Landscape</vt:lpstr>
    </vt:vector>
  </TitlesOfParts>
  <Company>MongoDB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Daiji Shikama</dc:creator>
  <cp:lastModifiedBy>manu dele</cp:lastModifiedBy>
  <cp:revision>497</cp:revision>
  <dcterms:created xsi:type="dcterms:W3CDTF">2014-10-03T18:11:52Z</dcterms:created>
  <dcterms:modified xsi:type="dcterms:W3CDTF">2016-04-15T15:03:08Z</dcterms:modified>
</cp:coreProperties>
</file>